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19"/>
  </p:notesMasterIdLst>
  <p:sldIdLst>
    <p:sldId id="256" r:id="rId2"/>
    <p:sldId id="431" r:id="rId3"/>
    <p:sldId id="447" r:id="rId4"/>
    <p:sldId id="452" r:id="rId5"/>
    <p:sldId id="453" r:id="rId6"/>
    <p:sldId id="451" r:id="rId7"/>
    <p:sldId id="454" r:id="rId8"/>
    <p:sldId id="456" r:id="rId9"/>
    <p:sldId id="458" r:id="rId10"/>
    <p:sldId id="457" r:id="rId11"/>
    <p:sldId id="450" r:id="rId12"/>
    <p:sldId id="468" r:id="rId13"/>
    <p:sldId id="448" r:id="rId14"/>
    <p:sldId id="463" r:id="rId15"/>
    <p:sldId id="466" r:id="rId16"/>
    <p:sldId id="440" r:id="rId17"/>
    <p:sldId id="469" r:id="rId18"/>
    <p:sldId id="426" r:id="rId19"/>
    <p:sldId id="419" r:id="rId20"/>
    <p:sldId id="420" r:id="rId21"/>
    <p:sldId id="421" r:id="rId22"/>
    <p:sldId id="422" r:id="rId23"/>
    <p:sldId id="423" r:id="rId24"/>
    <p:sldId id="459" r:id="rId25"/>
    <p:sldId id="441" r:id="rId26"/>
    <p:sldId id="377" r:id="rId27"/>
    <p:sldId id="387" r:id="rId28"/>
    <p:sldId id="388" r:id="rId29"/>
    <p:sldId id="415" r:id="rId30"/>
    <p:sldId id="389" r:id="rId31"/>
    <p:sldId id="416" r:id="rId32"/>
    <p:sldId id="417" r:id="rId33"/>
    <p:sldId id="391" r:id="rId34"/>
    <p:sldId id="442" r:id="rId35"/>
    <p:sldId id="392" r:id="rId36"/>
    <p:sldId id="433" r:id="rId37"/>
    <p:sldId id="382" r:id="rId38"/>
    <p:sldId id="393" r:id="rId39"/>
    <p:sldId id="269" r:id="rId40"/>
    <p:sldId id="270" r:id="rId41"/>
    <p:sldId id="435" r:id="rId42"/>
    <p:sldId id="443" r:id="rId43"/>
    <p:sldId id="436" r:id="rId44"/>
    <p:sldId id="271" r:id="rId45"/>
    <p:sldId id="438" r:id="rId46"/>
    <p:sldId id="439" r:id="rId47"/>
    <p:sldId id="394" r:id="rId48"/>
    <p:sldId id="395" r:id="rId49"/>
    <p:sldId id="396" r:id="rId50"/>
    <p:sldId id="266" r:id="rId51"/>
    <p:sldId id="272" r:id="rId52"/>
    <p:sldId id="273" r:id="rId53"/>
    <p:sldId id="414" r:id="rId54"/>
    <p:sldId id="445" r:id="rId55"/>
    <p:sldId id="413" r:id="rId56"/>
    <p:sldId id="471" r:id="rId57"/>
    <p:sldId id="472" r:id="rId58"/>
    <p:sldId id="475" r:id="rId59"/>
    <p:sldId id="473" r:id="rId60"/>
    <p:sldId id="474" r:id="rId61"/>
    <p:sldId id="302" r:id="rId62"/>
    <p:sldId id="464" r:id="rId63"/>
    <p:sldId id="465" r:id="rId64"/>
    <p:sldId id="444" r:id="rId65"/>
    <p:sldId id="429" r:id="rId66"/>
    <p:sldId id="379" r:id="rId67"/>
    <p:sldId id="430" r:id="rId68"/>
    <p:sldId id="428" r:id="rId69"/>
    <p:sldId id="425" r:id="rId70"/>
    <p:sldId id="434" r:id="rId71"/>
    <p:sldId id="446" r:id="rId72"/>
    <p:sldId id="380" r:id="rId73"/>
    <p:sldId id="317" r:id="rId74"/>
    <p:sldId id="318" r:id="rId75"/>
    <p:sldId id="400" r:id="rId76"/>
    <p:sldId id="304" r:id="rId77"/>
    <p:sldId id="305" r:id="rId78"/>
    <p:sldId id="307" r:id="rId79"/>
    <p:sldId id="308" r:id="rId80"/>
    <p:sldId id="315" r:id="rId81"/>
    <p:sldId id="321" r:id="rId82"/>
    <p:sldId id="477" r:id="rId83"/>
    <p:sldId id="316" r:id="rId84"/>
    <p:sldId id="331" r:id="rId85"/>
    <p:sldId id="332" r:id="rId86"/>
    <p:sldId id="397" r:id="rId87"/>
    <p:sldId id="432" r:id="rId88"/>
    <p:sldId id="402" r:id="rId89"/>
    <p:sldId id="281" r:id="rId90"/>
    <p:sldId id="476" r:id="rId91"/>
    <p:sldId id="299" r:id="rId92"/>
    <p:sldId id="300" r:id="rId93"/>
    <p:sldId id="401" r:id="rId94"/>
    <p:sldId id="291" r:id="rId95"/>
    <p:sldId id="406" r:id="rId96"/>
    <p:sldId id="407" r:id="rId97"/>
    <p:sldId id="408" r:id="rId98"/>
    <p:sldId id="409" r:id="rId99"/>
    <p:sldId id="404" r:id="rId100"/>
    <p:sldId id="405" r:id="rId101"/>
    <p:sldId id="410" r:id="rId102"/>
    <p:sldId id="461" r:id="rId103"/>
    <p:sldId id="411" r:id="rId104"/>
    <p:sldId id="403" r:id="rId105"/>
    <p:sldId id="460" r:id="rId106"/>
    <p:sldId id="311" r:id="rId107"/>
    <p:sldId id="437" r:id="rId108"/>
    <p:sldId id="289" r:id="rId109"/>
    <p:sldId id="312" r:id="rId110"/>
    <p:sldId id="282" r:id="rId111"/>
    <p:sldId id="283" r:id="rId112"/>
    <p:sldId id="313" r:id="rId113"/>
    <p:sldId id="314" r:id="rId114"/>
    <p:sldId id="285" r:id="rId115"/>
    <p:sldId id="286" r:id="rId116"/>
    <p:sldId id="287" r:id="rId117"/>
    <p:sldId id="301" r:id="rId11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71" autoAdjust="0"/>
  </p:normalViewPr>
  <p:slideViewPr>
    <p:cSldViewPr>
      <p:cViewPr varScale="1">
        <p:scale>
          <a:sx n="81" d="100"/>
          <a:sy n="81" d="100"/>
        </p:scale>
        <p:origin x="1502"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tableStyles" Target="tableStyle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notesMaster" Target="notesMasters/notesMaster1.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viewProps" Target="viewProps.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41AD766-7AF2-4091-B34D-A522FD300FE3}" type="datetimeFigureOut">
              <a:rPr lang="ru-RU" smtClean="0"/>
              <a:t>29.10.2020</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6E1783E-F1D2-46B3-9634-81E3101AE9B3}" type="slidenum">
              <a:rPr lang="ru-RU" smtClean="0"/>
              <a:t>‹#›</a:t>
            </a:fld>
            <a:endParaRPr lang="ru-RU"/>
          </a:p>
        </p:txBody>
      </p:sp>
    </p:spTree>
    <p:extLst>
      <p:ext uri="{BB962C8B-B14F-4D97-AF65-F5344CB8AC3E}">
        <p14:creationId xmlns:p14="http://schemas.microsoft.com/office/powerpoint/2010/main" val="41275084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ru-RU" dirty="0"/>
          </a:p>
        </p:txBody>
      </p:sp>
      <p:sp>
        <p:nvSpPr>
          <p:cNvPr id="4" name="Slide Number Placeholder 3"/>
          <p:cNvSpPr>
            <a:spLocks noGrp="1"/>
          </p:cNvSpPr>
          <p:nvPr>
            <p:ph type="sldNum" sz="quarter" idx="5"/>
          </p:nvPr>
        </p:nvSpPr>
        <p:spPr/>
        <p:txBody>
          <a:bodyPr/>
          <a:lstStyle/>
          <a:p>
            <a:fld id="{36E1783E-F1D2-46B3-9634-81E3101AE9B3}" type="slidenum">
              <a:rPr lang="ru-RU" smtClean="0"/>
              <a:t>2</a:t>
            </a:fld>
            <a:endParaRPr lang="ru-RU"/>
          </a:p>
        </p:txBody>
      </p:sp>
    </p:spTree>
    <p:extLst>
      <p:ext uri="{BB962C8B-B14F-4D97-AF65-F5344CB8AC3E}">
        <p14:creationId xmlns:p14="http://schemas.microsoft.com/office/powerpoint/2010/main" val="39420647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ru-RU" dirty="0"/>
          </a:p>
        </p:txBody>
      </p:sp>
      <p:sp>
        <p:nvSpPr>
          <p:cNvPr id="4" name="Slide Number Placeholder 3"/>
          <p:cNvSpPr>
            <a:spLocks noGrp="1"/>
          </p:cNvSpPr>
          <p:nvPr>
            <p:ph type="sldNum" sz="quarter" idx="5"/>
          </p:nvPr>
        </p:nvSpPr>
        <p:spPr/>
        <p:txBody>
          <a:bodyPr/>
          <a:lstStyle/>
          <a:p>
            <a:fld id="{36E1783E-F1D2-46B3-9634-81E3101AE9B3}" type="slidenum">
              <a:rPr lang="ru-RU" smtClean="0"/>
              <a:t>3</a:t>
            </a:fld>
            <a:endParaRPr lang="ru-RU"/>
          </a:p>
        </p:txBody>
      </p:sp>
    </p:spTree>
    <p:extLst>
      <p:ext uri="{BB962C8B-B14F-4D97-AF65-F5344CB8AC3E}">
        <p14:creationId xmlns:p14="http://schemas.microsoft.com/office/powerpoint/2010/main" val="10176808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ru-RU" dirty="0"/>
          </a:p>
        </p:txBody>
      </p:sp>
      <p:sp>
        <p:nvSpPr>
          <p:cNvPr id="4" name="Slide Number Placeholder 3"/>
          <p:cNvSpPr>
            <a:spLocks noGrp="1"/>
          </p:cNvSpPr>
          <p:nvPr>
            <p:ph type="sldNum" sz="quarter" idx="5"/>
          </p:nvPr>
        </p:nvSpPr>
        <p:spPr/>
        <p:txBody>
          <a:bodyPr/>
          <a:lstStyle/>
          <a:p>
            <a:fld id="{36E1783E-F1D2-46B3-9634-81E3101AE9B3}" type="slidenum">
              <a:rPr lang="ru-RU" smtClean="0"/>
              <a:t>4</a:t>
            </a:fld>
            <a:endParaRPr lang="ru-RU"/>
          </a:p>
        </p:txBody>
      </p:sp>
    </p:spTree>
    <p:extLst>
      <p:ext uri="{BB962C8B-B14F-4D97-AF65-F5344CB8AC3E}">
        <p14:creationId xmlns:p14="http://schemas.microsoft.com/office/powerpoint/2010/main" val="6862270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ru-RU" dirty="0"/>
          </a:p>
        </p:txBody>
      </p:sp>
      <p:sp>
        <p:nvSpPr>
          <p:cNvPr id="4" name="Slide Number Placeholder 3"/>
          <p:cNvSpPr>
            <a:spLocks noGrp="1"/>
          </p:cNvSpPr>
          <p:nvPr>
            <p:ph type="sldNum" sz="quarter" idx="5"/>
          </p:nvPr>
        </p:nvSpPr>
        <p:spPr/>
        <p:txBody>
          <a:bodyPr/>
          <a:lstStyle/>
          <a:p>
            <a:fld id="{36E1783E-F1D2-46B3-9634-81E3101AE9B3}" type="slidenum">
              <a:rPr lang="ru-RU" smtClean="0"/>
              <a:t>5</a:t>
            </a:fld>
            <a:endParaRPr lang="ru-RU"/>
          </a:p>
        </p:txBody>
      </p:sp>
    </p:spTree>
    <p:extLst>
      <p:ext uri="{BB962C8B-B14F-4D97-AF65-F5344CB8AC3E}">
        <p14:creationId xmlns:p14="http://schemas.microsoft.com/office/powerpoint/2010/main" val="12187857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ru-RU" dirty="0"/>
          </a:p>
        </p:txBody>
      </p:sp>
      <p:sp>
        <p:nvSpPr>
          <p:cNvPr id="4" name="Slide Number Placeholder 3"/>
          <p:cNvSpPr>
            <a:spLocks noGrp="1"/>
          </p:cNvSpPr>
          <p:nvPr>
            <p:ph type="sldNum" sz="quarter" idx="5"/>
          </p:nvPr>
        </p:nvSpPr>
        <p:spPr/>
        <p:txBody>
          <a:bodyPr/>
          <a:lstStyle/>
          <a:p>
            <a:fld id="{36E1783E-F1D2-46B3-9634-81E3101AE9B3}" type="slidenum">
              <a:rPr lang="ru-RU" smtClean="0"/>
              <a:t>6</a:t>
            </a:fld>
            <a:endParaRPr lang="ru-RU"/>
          </a:p>
        </p:txBody>
      </p:sp>
    </p:spTree>
    <p:extLst>
      <p:ext uri="{BB962C8B-B14F-4D97-AF65-F5344CB8AC3E}">
        <p14:creationId xmlns:p14="http://schemas.microsoft.com/office/powerpoint/2010/main" val="36787320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ru-RU" dirty="0"/>
          </a:p>
        </p:txBody>
      </p:sp>
      <p:sp>
        <p:nvSpPr>
          <p:cNvPr id="4" name="Slide Number Placeholder 3"/>
          <p:cNvSpPr>
            <a:spLocks noGrp="1"/>
          </p:cNvSpPr>
          <p:nvPr>
            <p:ph type="sldNum" sz="quarter" idx="5"/>
          </p:nvPr>
        </p:nvSpPr>
        <p:spPr/>
        <p:txBody>
          <a:bodyPr/>
          <a:lstStyle/>
          <a:p>
            <a:fld id="{36E1783E-F1D2-46B3-9634-81E3101AE9B3}" type="slidenum">
              <a:rPr lang="ru-RU" smtClean="0"/>
              <a:t>7</a:t>
            </a:fld>
            <a:endParaRPr lang="ru-RU"/>
          </a:p>
        </p:txBody>
      </p:sp>
    </p:spTree>
    <p:extLst>
      <p:ext uri="{BB962C8B-B14F-4D97-AF65-F5344CB8AC3E}">
        <p14:creationId xmlns:p14="http://schemas.microsoft.com/office/powerpoint/2010/main" val="5940946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ru-RU" dirty="0"/>
          </a:p>
        </p:txBody>
      </p:sp>
      <p:sp>
        <p:nvSpPr>
          <p:cNvPr id="4" name="Slide Number Placeholder 3"/>
          <p:cNvSpPr>
            <a:spLocks noGrp="1"/>
          </p:cNvSpPr>
          <p:nvPr>
            <p:ph type="sldNum" sz="quarter" idx="5"/>
          </p:nvPr>
        </p:nvSpPr>
        <p:spPr/>
        <p:txBody>
          <a:bodyPr/>
          <a:lstStyle/>
          <a:p>
            <a:fld id="{36E1783E-F1D2-46B3-9634-81E3101AE9B3}" type="slidenum">
              <a:rPr lang="ru-RU" smtClean="0"/>
              <a:t>8</a:t>
            </a:fld>
            <a:endParaRPr lang="ru-RU"/>
          </a:p>
        </p:txBody>
      </p:sp>
    </p:spTree>
    <p:extLst>
      <p:ext uri="{BB962C8B-B14F-4D97-AF65-F5344CB8AC3E}">
        <p14:creationId xmlns:p14="http://schemas.microsoft.com/office/powerpoint/2010/main" val="2422577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ru-RU" dirty="0"/>
          </a:p>
        </p:txBody>
      </p:sp>
      <p:sp>
        <p:nvSpPr>
          <p:cNvPr id="4" name="Slide Number Placeholder 3"/>
          <p:cNvSpPr>
            <a:spLocks noGrp="1"/>
          </p:cNvSpPr>
          <p:nvPr>
            <p:ph type="sldNum" sz="quarter" idx="5"/>
          </p:nvPr>
        </p:nvSpPr>
        <p:spPr/>
        <p:txBody>
          <a:bodyPr/>
          <a:lstStyle/>
          <a:p>
            <a:fld id="{36E1783E-F1D2-46B3-9634-81E3101AE9B3}" type="slidenum">
              <a:rPr lang="ru-RU" smtClean="0"/>
              <a:t>9</a:t>
            </a:fld>
            <a:endParaRPr lang="ru-RU"/>
          </a:p>
        </p:txBody>
      </p:sp>
    </p:spTree>
    <p:extLst>
      <p:ext uri="{BB962C8B-B14F-4D97-AF65-F5344CB8AC3E}">
        <p14:creationId xmlns:p14="http://schemas.microsoft.com/office/powerpoint/2010/main" val="6831809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ru-RU" dirty="0"/>
          </a:p>
        </p:txBody>
      </p:sp>
      <p:sp>
        <p:nvSpPr>
          <p:cNvPr id="4" name="Slide Number Placeholder 3"/>
          <p:cNvSpPr>
            <a:spLocks noGrp="1"/>
          </p:cNvSpPr>
          <p:nvPr>
            <p:ph type="sldNum" sz="quarter" idx="5"/>
          </p:nvPr>
        </p:nvSpPr>
        <p:spPr/>
        <p:txBody>
          <a:bodyPr/>
          <a:lstStyle/>
          <a:p>
            <a:fld id="{36E1783E-F1D2-46B3-9634-81E3101AE9B3}" type="slidenum">
              <a:rPr lang="ru-RU" smtClean="0"/>
              <a:t>10</a:t>
            </a:fld>
            <a:endParaRPr lang="ru-RU"/>
          </a:p>
        </p:txBody>
      </p:sp>
    </p:spTree>
    <p:extLst>
      <p:ext uri="{BB962C8B-B14F-4D97-AF65-F5344CB8AC3E}">
        <p14:creationId xmlns:p14="http://schemas.microsoft.com/office/powerpoint/2010/main" val="33557413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ru-RU" dirty="0"/>
          </a:p>
        </p:txBody>
      </p:sp>
      <p:sp>
        <p:nvSpPr>
          <p:cNvPr id="4" name="Slide Number Placeholder 3"/>
          <p:cNvSpPr>
            <a:spLocks noGrp="1"/>
          </p:cNvSpPr>
          <p:nvPr>
            <p:ph type="sldNum" sz="quarter" idx="5"/>
          </p:nvPr>
        </p:nvSpPr>
        <p:spPr/>
        <p:txBody>
          <a:bodyPr/>
          <a:lstStyle/>
          <a:p>
            <a:fld id="{36E1783E-F1D2-46B3-9634-81E3101AE9B3}" type="slidenum">
              <a:rPr lang="ru-RU" smtClean="0"/>
              <a:t>11</a:t>
            </a:fld>
            <a:endParaRPr lang="ru-RU"/>
          </a:p>
        </p:txBody>
      </p:sp>
    </p:spTree>
    <p:extLst>
      <p:ext uri="{BB962C8B-B14F-4D97-AF65-F5344CB8AC3E}">
        <p14:creationId xmlns:p14="http://schemas.microsoft.com/office/powerpoint/2010/main" val="4755054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ru-RU" dirty="0"/>
          </a:p>
        </p:txBody>
      </p:sp>
      <p:sp>
        <p:nvSpPr>
          <p:cNvPr id="4" name="Slide Number Placeholder 3"/>
          <p:cNvSpPr>
            <a:spLocks noGrp="1"/>
          </p:cNvSpPr>
          <p:nvPr>
            <p:ph type="sldNum" sz="quarter" idx="5"/>
          </p:nvPr>
        </p:nvSpPr>
        <p:spPr/>
        <p:txBody>
          <a:bodyPr/>
          <a:lstStyle/>
          <a:p>
            <a:fld id="{36E1783E-F1D2-46B3-9634-81E3101AE9B3}" type="slidenum">
              <a:rPr lang="ru-RU" smtClean="0"/>
              <a:t>12</a:t>
            </a:fld>
            <a:endParaRPr lang="ru-RU"/>
          </a:p>
        </p:txBody>
      </p:sp>
    </p:spTree>
    <p:extLst>
      <p:ext uri="{BB962C8B-B14F-4D97-AF65-F5344CB8AC3E}">
        <p14:creationId xmlns:p14="http://schemas.microsoft.com/office/powerpoint/2010/main" val="38681883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ru-RU" dirty="0"/>
          </a:p>
        </p:txBody>
      </p:sp>
      <p:sp>
        <p:nvSpPr>
          <p:cNvPr id="4" name="Slide Number Placeholder 3"/>
          <p:cNvSpPr>
            <a:spLocks noGrp="1"/>
          </p:cNvSpPr>
          <p:nvPr>
            <p:ph type="sldNum" sz="quarter" idx="5"/>
          </p:nvPr>
        </p:nvSpPr>
        <p:spPr/>
        <p:txBody>
          <a:bodyPr/>
          <a:lstStyle/>
          <a:p>
            <a:fld id="{36E1783E-F1D2-46B3-9634-81E3101AE9B3}" type="slidenum">
              <a:rPr lang="ru-RU" smtClean="0"/>
              <a:t>13</a:t>
            </a:fld>
            <a:endParaRPr lang="ru-RU"/>
          </a:p>
        </p:txBody>
      </p:sp>
    </p:spTree>
    <p:extLst>
      <p:ext uri="{BB962C8B-B14F-4D97-AF65-F5344CB8AC3E}">
        <p14:creationId xmlns:p14="http://schemas.microsoft.com/office/powerpoint/2010/main" val="34918224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ru-RU" dirty="0"/>
          </a:p>
        </p:txBody>
      </p:sp>
      <p:sp>
        <p:nvSpPr>
          <p:cNvPr id="4" name="Slide Number Placeholder 3"/>
          <p:cNvSpPr>
            <a:spLocks noGrp="1"/>
          </p:cNvSpPr>
          <p:nvPr>
            <p:ph type="sldNum" sz="quarter" idx="5"/>
          </p:nvPr>
        </p:nvSpPr>
        <p:spPr/>
        <p:txBody>
          <a:bodyPr/>
          <a:lstStyle/>
          <a:p>
            <a:fld id="{36E1783E-F1D2-46B3-9634-81E3101AE9B3}" type="slidenum">
              <a:rPr lang="ru-RU" smtClean="0"/>
              <a:t>14</a:t>
            </a:fld>
            <a:endParaRPr lang="ru-RU"/>
          </a:p>
        </p:txBody>
      </p:sp>
    </p:spTree>
    <p:extLst>
      <p:ext uri="{BB962C8B-B14F-4D97-AF65-F5344CB8AC3E}">
        <p14:creationId xmlns:p14="http://schemas.microsoft.com/office/powerpoint/2010/main" val="24272642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ru-RU" dirty="0"/>
          </a:p>
        </p:txBody>
      </p:sp>
      <p:sp>
        <p:nvSpPr>
          <p:cNvPr id="4" name="Slide Number Placeholder 3"/>
          <p:cNvSpPr>
            <a:spLocks noGrp="1"/>
          </p:cNvSpPr>
          <p:nvPr>
            <p:ph type="sldNum" sz="quarter" idx="5"/>
          </p:nvPr>
        </p:nvSpPr>
        <p:spPr/>
        <p:txBody>
          <a:bodyPr/>
          <a:lstStyle/>
          <a:p>
            <a:fld id="{36E1783E-F1D2-46B3-9634-81E3101AE9B3}" type="slidenum">
              <a:rPr lang="ru-RU" smtClean="0"/>
              <a:t>17</a:t>
            </a:fld>
            <a:endParaRPr lang="ru-RU"/>
          </a:p>
        </p:txBody>
      </p:sp>
    </p:spTree>
    <p:extLst>
      <p:ext uri="{BB962C8B-B14F-4D97-AF65-F5344CB8AC3E}">
        <p14:creationId xmlns:p14="http://schemas.microsoft.com/office/powerpoint/2010/main" val="4227556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Образ слайда 1"/>
          <p:cNvSpPr>
            <a:spLocks noGrp="1" noRot="1" noChangeAspect="1"/>
          </p:cNvSpPr>
          <p:nvPr>
            <p:ph type="sldImg"/>
          </p:nvPr>
        </p:nvSpPr>
        <p:spPr bwMode="auto">
          <a:noFill/>
          <a:ln>
            <a:solidFill>
              <a:srgbClr val="000000"/>
            </a:solidFill>
            <a:miter lim="800000"/>
            <a:headEnd/>
            <a:tailEnd/>
          </a:ln>
        </p:spPr>
      </p:sp>
      <p:sp>
        <p:nvSpPr>
          <p:cNvPr id="19458" name="Заметки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ru-RU"/>
          </a:p>
        </p:txBody>
      </p:sp>
      <p:sp>
        <p:nvSpPr>
          <p:cNvPr id="19459"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3D9ED70-7CDC-4F9A-8928-33946776BD32}" type="slidenum">
              <a:rPr lang="ru-RU">
                <a:cs typeface="Arial" charset="0"/>
              </a:rPr>
              <a:pPr fontAlgn="base">
                <a:spcBef>
                  <a:spcPct val="0"/>
                </a:spcBef>
                <a:spcAft>
                  <a:spcPct val="0"/>
                </a:spcAft>
              </a:pPr>
              <a:t>74</a:t>
            </a:fld>
            <a:endParaRPr lang="ru-RU">
              <a:cs typeface="Arial"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Образ слайда 1"/>
          <p:cNvSpPr>
            <a:spLocks noGrp="1" noRot="1" noChangeAspect="1"/>
          </p:cNvSpPr>
          <p:nvPr>
            <p:ph type="sldImg"/>
          </p:nvPr>
        </p:nvSpPr>
        <p:spPr bwMode="auto">
          <a:noFill/>
          <a:ln>
            <a:solidFill>
              <a:srgbClr val="000000"/>
            </a:solidFill>
            <a:miter lim="800000"/>
            <a:headEnd/>
            <a:tailEnd/>
          </a:ln>
        </p:spPr>
      </p:sp>
      <p:sp>
        <p:nvSpPr>
          <p:cNvPr id="21506" name="Заметки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ru-RU" dirty="0"/>
          </a:p>
        </p:txBody>
      </p:sp>
      <p:sp>
        <p:nvSpPr>
          <p:cNvPr id="21507"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91E1AFD-7C2B-434E-A73F-D834E8B42947}" type="slidenum">
              <a:rPr lang="ru-RU">
                <a:cs typeface="Arial" charset="0"/>
              </a:rPr>
              <a:pPr fontAlgn="base">
                <a:spcBef>
                  <a:spcPct val="0"/>
                </a:spcBef>
                <a:spcAft>
                  <a:spcPct val="0"/>
                </a:spcAft>
              </a:pPr>
              <a:t>75</a:t>
            </a:fld>
            <a:endParaRPr lang="ru-RU" dirty="0">
              <a:cs typeface="Arial"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Образ слайда 1"/>
          <p:cNvSpPr>
            <a:spLocks noGrp="1" noRot="1" noChangeAspect="1"/>
          </p:cNvSpPr>
          <p:nvPr>
            <p:ph type="sldImg"/>
          </p:nvPr>
        </p:nvSpPr>
        <p:spPr bwMode="auto">
          <a:noFill/>
          <a:ln>
            <a:solidFill>
              <a:srgbClr val="000000"/>
            </a:solidFill>
            <a:miter lim="800000"/>
            <a:headEnd/>
            <a:tailEnd/>
          </a:ln>
        </p:spPr>
      </p:sp>
      <p:sp>
        <p:nvSpPr>
          <p:cNvPr id="21506" name="Заметки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ru-RU" dirty="0"/>
          </a:p>
        </p:txBody>
      </p:sp>
      <p:sp>
        <p:nvSpPr>
          <p:cNvPr id="21507"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91E1AFD-7C2B-434E-A73F-D834E8B42947}" type="slidenum">
              <a:rPr lang="ru-RU">
                <a:cs typeface="Arial" charset="0"/>
              </a:rPr>
              <a:pPr fontAlgn="base">
                <a:spcBef>
                  <a:spcPct val="0"/>
                </a:spcBef>
                <a:spcAft>
                  <a:spcPct val="0"/>
                </a:spcAft>
              </a:pPr>
              <a:t>82</a:t>
            </a:fld>
            <a:endParaRPr lang="ru-RU" dirty="0">
              <a:cs typeface="Arial" charset="0"/>
            </a:endParaRPr>
          </a:p>
        </p:txBody>
      </p:sp>
    </p:spTree>
    <p:extLst>
      <p:ext uri="{BB962C8B-B14F-4D97-AF65-F5344CB8AC3E}">
        <p14:creationId xmlns:p14="http://schemas.microsoft.com/office/powerpoint/2010/main" val="35961911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36E1783E-F1D2-46B3-9634-81E3101AE9B3}" type="slidenum">
              <a:rPr lang="ru-RU" smtClean="0"/>
              <a:t>117</a:t>
            </a:fld>
            <a:endParaRPr lang="ru-RU"/>
          </a:p>
        </p:txBody>
      </p:sp>
    </p:spTree>
    <p:extLst>
      <p:ext uri="{BB962C8B-B14F-4D97-AF65-F5344CB8AC3E}">
        <p14:creationId xmlns:p14="http://schemas.microsoft.com/office/powerpoint/2010/main" val="260145905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2" cstate="print"/>
          <a:srcRect t="33333"/>
          <a:stretch>
            <a:fillRect/>
          </a:stretch>
        </p:blipFill>
        <p:spPr>
          <a:xfrm>
            <a:off x="0" y="0"/>
            <a:ext cx="9144000" cy="4572000"/>
          </a:xfrm>
          <a:prstGeom prst="rect">
            <a:avLst/>
          </a:prstGeom>
        </p:spPr>
      </p:pic>
      <p:sp>
        <p:nvSpPr>
          <p:cNvPr id="4" name="Date Placeholder 3"/>
          <p:cNvSpPr>
            <a:spLocks noGrp="1"/>
          </p:cNvSpPr>
          <p:nvPr>
            <p:ph type="dt" sz="half" idx="10"/>
          </p:nvPr>
        </p:nvSpPr>
        <p:spPr/>
        <p:txBody>
          <a:bodyPr/>
          <a:lstStyle/>
          <a:p>
            <a:fld id="{95633618-FCD2-4477-B553-1769D2BD8A72}" type="datetimeFigureOut">
              <a:rPr lang="ru-RU" smtClean="0"/>
              <a:t>29.10.2020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47D0A21-1CE9-4CF4-B334-809CD90E8A88}" type="slidenum">
              <a:rPr lang="ru-RU" smtClean="0"/>
              <a:t>‹#›</a:t>
            </a:fld>
            <a:endParaRPr lang="ru-RU"/>
          </a:p>
        </p:txBody>
      </p:sp>
      <p:sp>
        <p:nvSpPr>
          <p:cNvPr id="3" name="Subtitle 2"/>
          <p:cNvSpPr>
            <a:spLocks noGrp="1"/>
          </p:cNvSpPr>
          <p:nvPr>
            <p:ph type="subTitle" idx="1"/>
          </p:nvPr>
        </p:nvSpPr>
        <p:spPr>
          <a:xfrm>
            <a:off x="1219200" y="3886200"/>
            <a:ext cx="6400800" cy="1752600"/>
          </a:xfrm>
        </p:spPr>
        <p:txBody>
          <a:bodyPr>
            <a:normAutofit/>
          </a:bodyPr>
          <a:lstStyle>
            <a:lvl1pPr marL="0" indent="0" algn="ctr">
              <a:buNone/>
              <a:defRPr sz="170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2" name="Title 1"/>
          <p:cNvSpPr>
            <a:spLocks noGrp="1"/>
          </p:cNvSpPr>
          <p:nvPr>
            <p:ph type="ctrTitle"/>
          </p:nvPr>
        </p:nvSpPr>
        <p:spPr>
          <a:xfrm>
            <a:off x="685800" y="2007888"/>
            <a:ext cx="7772400" cy="1470025"/>
          </a:xfrm>
        </p:spPr>
        <p:txBody>
          <a:bodyPr/>
          <a:lstStyle>
            <a:lvl1pPr algn="ctr">
              <a:defRPr sz="3200"/>
            </a:lvl1pPr>
          </a:lstStyle>
          <a:p>
            <a:r>
              <a:rPr lang="ru-RU"/>
              <a:t>Образец заголовка</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ru-RU"/>
              <a:t>Образец заголовка</a:t>
            </a:r>
            <a:endParaRPr lang="en-US" dirty="0"/>
          </a:p>
        </p:txBody>
      </p:sp>
      <p:sp>
        <p:nvSpPr>
          <p:cNvPr id="4" name="Date Placeholder 3"/>
          <p:cNvSpPr>
            <a:spLocks noGrp="1"/>
          </p:cNvSpPr>
          <p:nvPr>
            <p:ph type="dt" sz="half" idx="10"/>
          </p:nvPr>
        </p:nvSpPr>
        <p:spPr/>
        <p:txBody>
          <a:bodyPr/>
          <a:lstStyle/>
          <a:p>
            <a:fld id="{95633618-FCD2-4477-B553-1769D2BD8A72}" type="datetimeFigureOut">
              <a:rPr lang="ru-RU" smtClean="0"/>
              <a:t>29.10.2020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47D0A21-1CE9-4CF4-B334-809CD90E8A88}" type="slidenum">
              <a:rPr lang="ru-RU" smtClean="0"/>
              <a:t>‹#›</a:t>
            </a:fld>
            <a:endParaRPr lang="ru-RU"/>
          </a:p>
        </p:txBody>
      </p:sp>
      <p:sp>
        <p:nvSpPr>
          <p:cNvPr id="8" name="Content Placeholder 7"/>
          <p:cNvSpPr>
            <a:spLocks noGrp="1"/>
          </p:cNvSpPr>
          <p:nvPr>
            <p:ph sz="quarter" idx="13"/>
          </p:nvPr>
        </p:nvSpPr>
        <p:spPr>
          <a:xfrm>
            <a:off x="609600" y="1600200"/>
            <a:ext cx="7924800" cy="41148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600" y="4962525"/>
            <a:ext cx="7885113" cy="1362075"/>
          </a:xfrm>
        </p:spPr>
        <p:txBody>
          <a:bodyPr anchor="t"/>
          <a:lstStyle>
            <a:lvl1pPr algn="l">
              <a:defRPr sz="3200" b="0" i="0" cap="all" baseline="0"/>
            </a:lvl1pPr>
          </a:lstStyle>
          <a:p>
            <a:r>
              <a:rPr lang="ru-RU"/>
              <a:t>Образец заголовка</a:t>
            </a:r>
            <a:endParaRPr lang="en-US" dirty="0"/>
          </a:p>
        </p:txBody>
      </p:sp>
      <p:sp>
        <p:nvSpPr>
          <p:cNvPr id="3" name="Text Placeholder 2"/>
          <p:cNvSpPr>
            <a:spLocks noGrp="1"/>
          </p:cNvSpPr>
          <p:nvPr>
            <p:ph type="body" idx="1"/>
          </p:nvPr>
        </p:nvSpPr>
        <p:spPr>
          <a:xfrm>
            <a:off x="609600" y="3462338"/>
            <a:ext cx="7885113" cy="1500187"/>
          </a:xfrm>
        </p:spPr>
        <p:txBody>
          <a:bodyPr anchor="b">
            <a:normAutofit/>
          </a:bodyPr>
          <a:lstStyle>
            <a:lvl1pPr marL="0" indent="0">
              <a:buNone/>
              <a:defRPr sz="1700"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95633618-FCD2-4477-B553-1769D2BD8A72}" type="datetimeFigureOut">
              <a:rPr lang="ru-RU" smtClean="0"/>
              <a:t>29.10.2020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47D0A21-1CE9-4CF4-B334-809CD90E8A88}"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11" name="Content Placeholder 10"/>
          <p:cNvSpPr>
            <a:spLocks noGrp="1"/>
          </p:cNvSpPr>
          <p:nvPr>
            <p:ph sz="quarter" idx="13"/>
          </p:nvPr>
        </p:nvSpPr>
        <p:spPr>
          <a:xfrm>
            <a:off x="609600" y="1600200"/>
            <a:ext cx="3733800" cy="4114800"/>
          </a:xfrm>
        </p:spPr>
        <p:txBody>
          <a:bodyPr/>
          <a:lstStyle>
            <a:lvl5pPr>
              <a:defRPr/>
            </a:lvl5pPr>
            <a:lvl6pPr>
              <a:buClr>
                <a:schemeClr val="tx2"/>
              </a:buClr>
              <a:buFont typeface="Arial" pitchFamily="34" charset="0"/>
              <a:buChar char="•"/>
              <a:defRPr/>
            </a:lvl6pPr>
            <a:lvl7pPr>
              <a:buClr>
                <a:schemeClr val="tx2"/>
              </a:buClr>
              <a:buFont typeface="Arial" pitchFamily="34" charset="0"/>
              <a:buChar char="•"/>
              <a:defRPr/>
            </a:lvl7pPr>
            <a:lvl8pPr>
              <a:buClr>
                <a:schemeClr val="tx2"/>
              </a:buClr>
              <a:buFont typeface="Arial" pitchFamily="34" charset="0"/>
              <a:buChar char="•"/>
              <a:defRPr/>
            </a:lvl8pPr>
            <a:lvl9pPr>
              <a:buClr>
                <a:schemeClr val="tx2"/>
              </a:buClr>
              <a:buFont typeface="Arial" pitchFamily="34" charset="0"/>
              <a:buChar char="•"/>
              <a:defRPr/>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13" name="Content Placeholder 12"/>
          <p:cNvSpPr>
            <a:spLocks noGrp="1"/>
          </p:cNvSpPr>
          <p:nvPr>
            <p:ph sz="quarter" idx="14"/>
          </p:nvPr>
        </p:nvSpPr>
        <p:spPr>
          <a:xfrm>
            <a:off x="4800600" y="1600200"/>
            <a:ext cx="3733800" cy="41148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2" name="Title 1"/>
          <p:cNvSpPr>
            <a:spLocks noGrp="1"/>
          </p:cNvSpPr>
          <p:nvPr>
            <p:ph type="title"/>
          </p:nvPr>
        </p:nvSpPr>
        <p:spPr>
          <a:xfrm>
            <a:off x="609600" y="274638"/>
            <a:ext cx="7924800" cy="1143000"/>
          </a:xfrm>
        </p:spPr>
        <p:txBody>
          <a:bodyPr/>
          <a:lstStyle/>
          <a:p>
            <a:r>
              <a:rPr lang="ru-RU"/>
              <a:t>Образец заголовка</a:t>
            </a:r>
            <a:endParaRPr lang="en-US" dirty="0"/>
          </a:p>
        </p:txBody>
      </p:sp>
      <p:sp>
        <p:nvSpPr>
          <p:cNvPr id="5" name="Date Placeholder 4"/>
          <p:cNvSpPr>
            <a:spLocks noGrp="1"/>
          </p:cNvSpPr>
          <p:nvPr>
            <p:ph type="dt" sz="half" idx="10"/>
          </p:nvPr>
        </p:nvSpPr>
        <p:spPr/>
        <p:txBody>
          <a:bodyPr/>
          <a:lstStyle/>
          <a:p>
            <a:fld id="{95633618-FCD2-4477-B553-1769D2BD8A72}" type="datetimeFigureOut">
              <a:rPr lang="ru-RU" smtClean="0"/>
              <a:t>29.10.2020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47D0A21-1CE9-4CF4-B334-809CD90E8A88}"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3" name="Content Placeholder 12"/>
          <p:cNvSpPr>
            <a:spLocks noGrp="1"/>
          </p:cNvSpPr>
          <p:nvPr>
            <p:ph sz="quarter" idx="14"/>
          </p:nvPr>
        </p:nvSpPr>
        <p:spPr>
          <a:xfrm>
            <a:off x="4800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11" name="Content Placeholder 10"/>
          <p:cNvSpPr>
            <a:spLocks noGrp="1"/>
          </p:cNvSpPr>
          <p:nvPr>
            <p:ph sz="quarter" idx="13"/>
          </p:nvPr>
        </p:nvSpPr>
        <p:spPr>
          <a:xfrm>
            <a:off x="609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2" name="Title 1"/>
          <p:cNvSpPr>
            <a:spLocks noGrp="1"/>
          </p:cNvSpPr>
          <p:nvPr>
            <p:ph type="title"/>
          </p:nvPr>
        </p:nvSpPr>
        <p:spPr>
          <a:xfrm>
            <a:off x="609600" y="274638"/>
            <a:ext cx="7924800" cy="1143000"/>
          </a:xfrm>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609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5" name="Text Placeholder 4"/>
          <p:cNvSpPr>
            <a:spLocks noGrp="1"/>
          </p:cNvSpPr>
          <p:nvPr>
            <p:ph type="body" sz="quarter" idx="3"/>
          </p:nvPr>
        </p:nvSpPr>
        <p:spPr>
          <a:xfrm>
            <a:off x="4800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7" name="Date Placeholder 6"/>
          <p:cNvSpPr>
            <a:spLocks noGrp="1"/>
          </p:cNvSpPr>
          <p:nvPr>
            <p:ph type="dt" sz="half" idx="10"/>
          </p:nvPr>
        </p:nvSpPr>
        <p:spPr/>
        <p:txBody>
          <a:bodyPr/>
          <a:lstStyle/>
          <a:p>
            <a:fld id="{95633618-FCD2-4477-B553-1769D2BD8A72}" type="datetimeFigureOut">
              <a:rPr lang="ru-RU" smtClean="0"/>
              <a:t>29.10.2020</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047D0A21-1CE9-4CF4-B334-809CD90E8A88}"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95633618-FCD2-4477-B553-1769D2BD8A72}" type="datetimeFigureOut">
              <a:rPr lang="ru-RU" smtClean="0"/>
              <a:t>29.10.2020</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047D0A21-1CE9-4CF4-B334-809CD90E8A88}"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5633618-FCD2-4477-B553-1769D2BD8A72}" type="datetimeFigureOut">
              <a:rPr lang="ru-RU" smtClean="0"/>
              <a:t>29.10.2020</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047D0A21-1CE9-4CF4-B334-809CD90E8A88}"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9" name="Content Placeholder 8"/>
          <p:cNvSpPr>
            <a:spLocks noGrp="1"/>
          </p:cNvSpPr>
          <p:nvPr>
            <p:ph sz="quarter" idx="13"/>
          </p:nvPr>
        </p:nvSpPr>
        <p:spPr>
          <a:xfrm>
            <a:off x="3962400" y="1447800"/>
            <a:ext cx="4648200" cy="42672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2" name="Title 1"/>
          <p:cNvSpPr>
            <a:spLocks noGrp="1"/>
          </p:cNvSpPr>
          <p:nvPr>
            <p:ph type="title"/>
          </p:nvPr>
        </p:nvSpPr>
        <p:spPr>
          <a:xfrm>
            <a:off x="612648" y="1447800"/>
            <a:ext cx="2971800" cy="1097280"/>
          </a:xfrm>
        </p:spPr>
        <p:txBody>
          <a:bodyPr anchor="b"/>
          <a:lstStyle>
            <a:lvl1pPr algn="l">
              <a:defRPr sz="1800" b="0" i="0" cap="none" baseline="0">
                <a:solidFill>
                  <a:schemeClr val="tx2"/>
                </a:solidFill>
              </a:defRPr>
            </a:lvl1pPr>
          </a:lstStyle>
          <a:p>
            <a:r>
              <a:rPr lang="ru-RU"/>
              <a:t>Образец заголовка</a:t>
            </a:r>
            <a:endParaRPr lang="en-US" dirty="0"/>
          </a:p>
        </p:txBody>
      </p:sp>
      <p:sp>
        <p:nvSpPr>
          <p:cNvPr id="4" name="Text Placeholder 3"/>
          <p:cNvSpPr>
            <a:spLocks noGrp="1"/>
          </p:cNvSpPr>
          <p:nvPr>
            <p:ph type="body" sz="half" idx="2"/>
          </p:nvPr>
        </p:nvSpPr>
        <p:spPr>
          <a:xfrm>
            <a:off x="612648" y="2547891"/>
            <a:ext cx="2971800" cy="3167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95633618-FCD2-4477-B553-1769D2BD8A72}" type="datetimeFigureOut">
              <a:rPr lang="ru-RU" smtClean="0"/>
              <a:t>29.10.2020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47D0A21-1CE9-4CF4-B334-809CD90E8A88}"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pic>
        <p:nvPicPr>
          <p:cNvPr id="11" name="Picture 10" descr="horizon.png"/>
          <p:cNvPicPr>
            <a:picLocks noChangeAspect="1"/>
          </p:cNvPicPr>
          <p:nvPr/>
        </p:nvPicPr>
        <p:blipFill>
          <a:blip r:embed="rId2" cstate="print"/>
          <a:stretch>
            <a:fillRect/>
          </a:stretch>
        </p:blipFill>
        <p:spPr>
          <a:xfrm>
            <a:off x="0" y="0"/>
            <a:ext cx="9144000" cy="6858000"/>
          </a:xfrm>
          <a:prstGeom prst="rect">
            <a:avLst/>
          </a:prstGeom>
        </p:spPr>
      </p:pic>
      <p:sp>
        <p:nvSpPr>
          <p:cNvPr id="2" name="Title 1"/>
          <p:cNvSpPr>
            <a:spLocks noGrp="1"/>
          </p:cNvSpPr>
          <p:nvPr>
            <p:ph type="title"/>
          </p:nvPr>
        </p:nvSpPr>
        <p:spPr>
          <a:xfrm>
            <a:off x="609600" y="1447800"/>
            <a:ext cx="2971800" cy="1097280"/>
          </a:xfrm>
        </p:spPr>
        <p:txBody>
          <a:bodyPr anchor="b"/>
          <a:lstStyle>
            <a:lvl1pPr algn="l">
              <a:defRPr sz="1800" b="0" i="0" cap="none" baseline="0">
                <a:solidFill>
                  <a:schemeClr val="tx2"/>
                </a:solidFill>
              </a:defRPr>
            </a:lvl1pPr>
          </a:lstStyle>
          <a:p>
            <a:r>
              <a:rPr lang="ru-RU"/>
              <a:t>Образец заголовка</a:t>
            </a:r>
            <a:endParaRPr lang="en-US" dirty="0"/>
          </a:p>
        </p:txBody>
      </p:sp>
      <p:sp>
        <p:nvSpPr>
          <p:cNvPr id="3" name="Picture Placeholder 2"/>
          <p:cNvSpPr>
            <a:spLocks noGrp="1"/>
          </p:cNvSpPr>
          <p:nvPr>
            <p:ph type="pic" idx="1"/>
          </p:nvPr>
        </p:nvSpPr>
        <p:spPr>
          <a:xfrm>
            <a:off x="4657344" y="1447800"/>
            <a:ext cx="3419856" cy="3474720"/>
          </a:xfrm>
          <a:custGeom>
            <a:avLst/>
            <a:gdLst>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74450 w 3419856"/>
              <a:gd name="connsiteY9" fmla="*/ 3429000 h 3429000"/>
              <a:gd name="connsiteX10" fmla="*/ 21806 w 3419856"/>
              <a:gd name="connsiteY10" fmla="*/ 3407194 h 3429000"/>
              <a:gd name="connsiteX11" fmla="*/ 0 w 3419856"/>
              <a:gd name="connsiteY11" fmla="*/ 3354550 h 3429000"/>
              <a:gd name="connsiteX12" fmla="*/ 0 w 3419856"/>
              <a:gd name="connsiteY12" fmla="*/ 74450 h 3429000"/>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21806 w 3419856"/>
              <a:gd name="connsiteY9" fmla="*/ 3407194 h 3429000"/>
              <a:gd name="connsiteX10" fmla="*/ 0 w 3419856"/>
              <a:gd name="connsiteY10" fmla="*/ 3354550 h 3429000"/>
              <a:gd name="connsiteX11" fmla="*/ 0 w 3419856"/>
              <a:gd name="connsiteY11" fmla="*/ 74450 h 3429000"/>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8026"/>
              <a:gd name="connsiteY0" fmla="*/ 74450 h 3910007"/>
              <a:gd name="connsiteX1" fmla="*/ 21806 w 3968026"/>
              <a:gd name="connsiteY1" fmla="*/ 21806 h 3910007"/>
              <a:gd name="connsiteX2" fmla="*/ 74450 w 3968026"/>
              <a:gd name="connsiteY2" fmla="*/ 0 h 3910007"/>
              <a:gd name="connsiteX3" fmla="*/ 3345406 w 3968026"/>
              <a:gd name="connsiteY3" fmla="*/ 0 h 3910007"/>
              <a:gd name="connsiteX4" fmla="*/ 3398050 w 3968026"/>
              <a:gd name="connsiteY4" fmla="*/ 21806 h 3910007"/>
              <a:gd name="connsiteX5" fmla="*/ 3419856 w 3968026"/>
              <a:gd name="connsiteY5" fmla="*/ 74450 h 3910007"/>
              <a:gd name="connsiteX6" fmla="*/ 3419856 w 3968026"/>
              <a:gd name="connsiteY6" fmla="*/ 3354550 h 3910007"/>
              <a:gd name="connsiteX7" fmla="*/ 3398050 w 3968026"/>
              <a:gd name="connsiteY7" fmla="*/ 3407194 h 3910007"/>
              <a:gd name="connsiteX8" fmla="*/ 0 w 3968026"/>
              <a:gd name="connsiteY8" fmla="*/ 3354550 h 3910007"/>
              <a:gd name="connsiteX9" fmla="*/ 0 w 3968026"/>
              <a:gd name="connsiteY9" fmla="*/ 74450 h 3910007"/>
              <a:gd name="connsiteX0" fmla="*/ 0 w 3419856"/>
              <a:gd name="connsiteY0" fmla="*/ 74450 h 3901233"/>
              <a:gd name="connsiteX1" fmla="*/ 21806 w 3419856"/>
              <a:gd name="connsiteY1" fmla="*/ 21806 h 3901233"/>
              <a:gd name="connsiteX2" fmla="*/ 74450 w 3419856"/>
              <a:gd name="connsiteY2" fmla="*/ 0 h 3901233"/>
              <a:gd name="connsiteX3" fmla="*/ 3345406 w 3419856"/>
              <a:gd name="connsiteY3" fmla="*/ 0 h 3901233"/>
              <a:gd name="connsiteX4" fmla="*/ 3398050 w 3419856"/>
              <a:gd name="connsiteY4" fmla="*/ 21806 h 3901233"/>
              <a:gd name="connsiteX5" fmla="*/ 3419856 w 3419856"/>
              <a:gd name="connsiteY5" fmla="*/ 74450 h 3901233"/>
              <a:gd name="connsiteX6" fmla="*/ 3419856 w 3419856"/>
              <a:gd name="connsiteY6" fmla="*/ 3354550 h 3901233"/>
              <a:gd name="connsiteX7" fmla="*/ 0 w 3419856"/>
              <a:gd name="connsiteY7" fmla="*/ 3354550 h 3901233"/>
              <a:gd name="connsiteX8" fmla="*/ 0 w 3419856"/>
              <a:gd name="connsiteY8" fmla="*/ 74450 h 3901233"/>
              <a:gd name="connsiteX0" fmla="*/ 0 w 3419856"/>
              <a:gd name="connsiteY0" fmla="*/ 74450 h 3354550"/>
              <a:gd name="connsiteX1" fmla="*/ 21806 w 3419856"/>
              <a:gd name="connsiteY1" fmla="*/ 21806 h 3354550"/>
              <a:gd name="connsiteX2" fmla="*/ 74450 w 3419856"/>
              <a:gd name="connsiteY2" fmla="*/ 0 h 3354550"/>
              <a:gd name="connsiteX3" fmla="*/ 3345406 w 3419856"/>
              <a:gd name="connsiteY3" fmla="*/ 0 h 3354550"/>
              <a:gd name="connsiteX4" fmla="*/ 3398050 w 3419856"/>
              <a:gd name="connsiteY4" fmla="*/ 21806 h 3354550"/>
              <a:gd name="connsiteX5" fmla="*/ 3419856 w 3419856"/>
              <a:gd name="connsiteY5" fmla="*/ 74450 h 3354550"/>
              <a:gd name="connsiteX6" fmla="*/ 3419856 w 3419856"/>
              <a:gd name="connsiteY6" fmla="*/ 3354550 h 3354550"/>
              <a:gd name="connsiteX7" fmla="*/ 0 w 3419856"/>
              <a:gd name="connsiteY7" fmla="*/ 3354550 h 3354550"/>
              <a:gd name="connsiteX8" fmla="*/ 0 w 3419856"/>
              <a:gd name="connsiteY8" fmla="*/ 74450 h 3354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19856" h="3354550">
                <a:moveTo>
                  <a:pt x="0" y="74450"/>
                </a:moveTo>
                <a:cubicBezTo>
                  <a:pt x="0" y="54705"/>
                  <a:pt x="7844" y="35768"/>
                  <a:pt x="21806" y="21806"/>
                </a:cubicBezTo>
                <a:cubicBezTo>
                  <a:pt x="35768" y="7844"/>
                  <a:pt x="54705" y="0"/>
                  <a:pt x="74450" y="0"/>
                </a:cubicBezTo>
                <a:lnTo>
                  <a:pt x="3345406" y="0"/>
                </a:lnTo>
                <a:cubicBezTo>
                  <a:pt x="3365151" y="0"/>
                  <a:pt x="3384088" y="7844"/>
                  <a:pt x="3398050" y="21806"/>
                </a:cubicBezTo>
                <a:cubicBezTo>
                  <a:pt x="3412012" y="35768"/>
                  <a:pt x="3419856" y="54705"/>
                  <a:pt x="3419856" y="74450"/>
                </a:cubicBezTo>
                <a:lnTo>
                  <a:pt x="3419856" y="3354550"/>
                </a:lnTo>
                <a:lnTo>
                  <a:pt x="0" y="3354550"/>
                </a:lnTo>
                <a:lnTo>
                  <a:pt x="0" y="74450"/>
                </a:lnTo>
                <a:close/>
              </a:path>
            </a:pathLst>
          </a:custGeom>
        </p:spPr>
        <p:txBody>
          <a:bodyPr>
            <a:normAutofit/>
          </a:bodyPr>
          <a:lstStyle>
            <a:lvl1pPr marL="0" indent="0" algn="ctr">
              <a:buNone/>
              <a:defRPr sz="2000" baseline="0">
                <a:solidFill>
                  <a:schemeClr val="tx1">
                    <a:lumMod val="6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609600" y="2547890"/>
            <a:ext cx="2971800" cy="2405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95633618-FCD2-4477-B553-1769D2BD8A72}" type="datetimeFigureOut">
              <a:rPr lang="ru-RU" smtClean="0"/>
              <a:t>29.10.2020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47D0A21-1CE9-4CF4-B334-809CD90E8A88}"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a:spLocks noGrp="1"/>
          </p:cNvSpPr>
          <p:nvPr>
            <p:ph type="dt" sz="half" idx="10"/>
          </p:nvPr>
        </p:nvSpPr>
        <p:spPr/>
        <p:txBody>
          <a:bodyPr/>
          <a:lstStyle/>
          <a:p>
            <a:fld id="{95633618-FCD2-4477-B553-1769D2BD8A72}" type="datetimeFigureOut">
              <a:rPr lang="ru-RU" smtClean="0"/>
              <a:t>29.10.2020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47D0A21-1CE9-4CF4-B334-809CD90E8A88}"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a:spLocks noGrp="1"/>
          </p:cNvSpPr>
          <p:nvPr>
            <p:ph type="dt" sz="half" idx="10"/>
          </p:nvPr>
        </p:nvSpPr>
        <p:spPr/>
        <p:txBody>
          <a:bodyPr/>
          <a:lstStyle/>
          <a:p>
            <a:fld id="{95633618-FCD2-4477-B553-1769D2BD8A72}" type="datetimeFigureOut">
              <a:rPr lang="ru-RU" smtClean="0"/>
              <a:t>29.10.2020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47D0A21-1CE9-4CF4-B334-809CD90E8A88}" type="slidenum">
              <a:rPr lang="ru-RU" smtClean="0"/>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Bulleting">
    <p:spTree>
      <p:nvGrpSpPr>
        <p:cNvPr id="1" name=""/>
        <p:cNvGrpSpPr/>
        <p:nvPr/>
      </p:nvGrpSpPr>
      <p:grpSpPr>
        <a:xfrm>
          <a:off x="0" y="0"/>
          <a:ext cx="0" cy="0"/>
          <a:chOff x="0" y="0"/>
          <a:chExt cx="0" cy="0"/>
        </a:xfrm>
      </p:grpSpPr>
      <p:sp>
        <p:nvSpPr>
          <p:cNvPr id="3" name="Inhaltsplatzhalter 2"/>
          <p:cNvSpPr>
            <a:spLocks noGrp="1"/>
          </p:cNvSpPr>
          <p:nvPr>
            <p:ph idx="1"/>
          </p:nvPr>
        </p:nvSpPr>
        <p:spPr>
          <a:xfrm>
            <a:off x="466725" y="1476375"/>
            <a:ext cx="7670596" cy="4840535"/>
          </a:xfrm>
          <a:prstGeom prst="rect">
            <a:avLst/>
          </a:prstGeom>
        </p:spPr>
        <p:txBody>
          <a:bodyPr/>
          <a:lstStyle>
            <a:lvl1pPr marL="268288" indent="-268288" algn="just" rtl="0" eaLnBrk="1" fontAlgn="base" hangingPunct="1">
              <a:spcBef>
                <a:spcPct val="0"/>
              </a:spcBef>
              <a:spcAft>
                <a:spcPct val="0"/>
              </a:spcAft>
              <a:buClrTx/>
              <a:buSzPct val="100000"/>
              <a:buFont typeface="Arial" panose="020B0604020202020204" pitchFamily="34" charset="0"/>
              <a:buChar char="•"/>
              <a:tabLst/>
              <a:defRPr lang="en-US" sz="1600" kern="1200" dirty="0" smtClean="0">
                <a:solidFill>
                  <a:schemeClr val="tx1"/>
                </a:solidFill>
                <a:latin typeface="Lucida Sans" pitchFamily="34" charset="0"/>
                <a:ea typeface="+mn-ea"/>
                <a:cs typeface="Times New Roman" pitchFamily="18" charset="0"/>
              </a:defRPr>
            </a:lvl1pPr>
            <a:lvl2pPr algn="just">
              <a:buClrTx/>
              <a:defRPr sz="1600">
                <a:solidFill>
                  <a:schemeClr val="tx1"/>
                </a:solidFill>
                <a:latin typeface="Lucida Sans" panose="020B0602040502020204" pitchFamily="34" charset="0"/>
                <a:ea typeface="Verdana" pitchFamily="34" charset="0"/>
                <a:cs typeface="Verdana" pitchFamily="34" charset="0"/>
              </a:defRPr>
            </a:lvl2pPr>
            <a:lvl3pPr marL="1143000" indent="-228600" algn="just">
              <a:buClrTx/>
              <a:buFont typeface="Wingdings" panose="05000000000000000000" pitchFamily="2" charset="2"/>
              <a:buChar char="§"/>
              <a:defRPr sz="1600">
                <a:solidFill>
                  <a:schemeClr val="tx1"/>
                </a:solidFill>
                <a:latin typeface="Lucida Sans" panose="020B0602040502020204" pitchFamily="34" charset="0"/>
                <a:ea typeface="Verdana" pitchFamily="34" charset="0"/>
                <a:cs typeface="Verdana" pitchFamily="34" charset="0"/>
              </a:defRPr>
            </a:lvl3pPr>
            <a:lvl4pPr marL="1600200" indent="-228600" algn="just">
              <a:buClrTx/>
              <a:buFont typeface="Wingdings" panose="05000000000000000000" pitchFamily="2" charset="2"/>
              <a:buChar char="Ø"/>
              <a:defRPr sz="1600">
                <a:solidFill>
                  <a:schemeClr val="tx1"/>
                </a:solidFill>
                <a:latin typeface="Lucida Sans" panose="020B0602040502020204" pitchFamily="34" charset="0"/>
                <a:ea typeface="Verdana" pitchFamily="34" charset="0"/>
                <a:cs typeface="Verdana" pitchFamily="34" charset="0"/>
              </a:defRPr>
            </a:lvl4pPr>
            <a:lvl5pPr algn="just">
              <a:buClrTx/>
              <a:defRPr sz="1600">
                <a:solidFill>
                  <a:schemeClr val="tx1"/>
                </a:solidFill>
                <a:latin typeface="Lucida Sans" panose="020B0602040502020204" pitchFamily="34" charset="0"/>
                <a:ea typeface="Verdana" pitchFamily="34" charset="0"/>
                <a:cs typeface="Verdana" pitchFamily="34" charset="0"/>
              </a:defRPr>
            </a:lvl5pPr>
          </a:lstStyle>
          <a:p>
            <a:pPr lvl="0"/>
            <a:r>
              <a:rPr lang="en-CA" noProof="0" dirty="0"/>
              <a:t>Click to edit Master text styles</a:t>
            </a:r>
          </a:p>
          <a:p>
            <a:pPr lvl="1"/>
            <a:r>
              <a:rPr lang="en-CA" noProof="0" dirty="0"/>
              <a:t>Second level</a:t>
            </a:r>
          </a:p>
          <a:p>
            <a:pPr lvl="2"/>
            <a:r>
              <a:rPr lang="en-CA" noProof="0" dirty="0"/>
              <a:t>Third level</a:t>
            </a:r>
          </a:p>
          <a:p>
            <a:pPr lvl="3"/>
            <a:r>
              <a:rPr lang="en-CA" noProof="0" dirty="0"/>
              <a:t>Fourth level</a:t>
            </a:r>
          </a:p>
          <a:p>
            <a:pPr lvl="4"/>
            <a:r>
              <a:rPr lang="en-CA" noProof="0" dirty="0"/>
              <a:t>Fifth level</a:t>
            </a:r>
          </a:p>
        </p:txBody>
      </p:sp>
      <p:sp>
        <p:nvSpPr>
          <p:cNvPr id="5" name="Textplatzhalter 2"/>
          <p:cNvSpPr>
            <a:spLocks noGrp="1"/>
          </p:cNvSpPr>
          <p:nvPr>
            <p:ph type="body" idx="10"/>
          </p:nvPr>
        </p:nvSpPr>
        <p:spPr>
          <a:xfrm>
            <a:off x="466726" y="976313"/>
            <a:ext cx="7695762" cy="248480"/>
          </a:xfrm>
          <a:prstGeom prst="rect">
            <a:avLst/>
          </a:prstGeom>
        </p:spPr>
        <p:txBody>
          <a:bodyPr tIns="36000" anchor="ctr" anchorCtr="0"/>
          <a:lstStyle>
            <a:lvl1pPr marL="0" indent="0">
              <a:buNone/>
              <a:defRPr sz="1600" b="0" i="0" baseline="0">
                <a:solidFill>
                  <a:schemeClr val="bg1"/>
                </a:solidFill>
                <a:latin typeface="Lucida Sans" panose="020B06020405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noProof="0" dirty="0"/>
              <a:t>Click to edit Master text styles</a:t>
            </a:r>
          </a:p>
        </p:txBody>
      </p:sp>
      <p:sp>
        <p:nvSpPr>
          <p:cNvPr id="7" name="Titel 1"/>
          <p:cNvSpPr>
            <a:spLocks noGrp="1"/>
          </p:cNvSpPr>
          <p:nvPr>
            <p:ph type="title"/>
          </p:nvPr>
        </p:nvSpPr>
        <p:spPr>
          <a:xfrm>
            <a:off x="466725" y="459114"/>
            <a:ext cx="6261246" cy="439418"/>
          </a:xfrm>
          <a:prstGeom prst="rect">
            <a:avLst/>
          </a:prstGeom>
        </p:spPr>
        <p:txBody>
          <a:bodyPr anchor="b" anchorCtr="0"/>
          <a:lstStyle>
            <a:lvl1pPr algn="l">
              <a:defRPr sz="1800" b="1" cap="all" baseline="0">
                <a:solidFill>
                  <a:srgbClr val="003B81"/>
                </a:solidFill>
                <a:latin typeface="Lucida Sans" panose="020B0602040502020204" pitchFamily="34" charset="0"/>
              </a:defRPr>
            </a:lvl1pPr>
          </a:lstStyle>
          <a:p>
            <a:r>
              <a:rPr lang="en-CA" noProof="0" dirty="0"/>
              <a:t>Click to edit Master title style</a:t>
            </a:r>
          </a:p>
        </p:txBody>
      </p:sp>
    </p:spTree>
    <p:extLst>
      <p:ext uri="{BB962C8B-B14F-4D97-AF65-F5344CB8AC3E}">
        <p14:creationId xmlns:p14="http://schemas.microsoft.com/office/powerpoint/2010/main" val="37918844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14" cstate="print"/>
          <a:stretch>
            <a:fillRect/>
          </a:stretch>
        </p:blipFill>
        <p:spPr>
          <a:xfrm>
            <a:off x="0" y="0"/>
            <a:ext cx="9144000" cy="6858000"/>
          </a:xfrm>
          <a:prstGeom prst="rect">
            <a:avLst/>
          </a:prstGeom>
        </p:spPr>
      </p:pic>
      <p:sp>
        <p:nvSpPr>
          <p:cNvPr id="2" name="Title Placeholder 1"/>
          <p:cNvSpPr>
            <a:spLocks noGrp="1"/>
          </p:cNvSpPr>
          <p:nvPr>
            <p:ph type="title"/>
          </p:nvPr>
        </p:nvSpPr>
        <p:spPr>
          <a:xfrm>
            <a:off x="609600" y="274638"/>
            <a:ext cx="7924800" cy="1143000"/>
          </a:xfrm>
          <a:prstGeom prst="rect">
            <a:avLst/>
          </a:prstGeom>
        </p:spPr>
        <p:txBody>
          <a:bodyPr vert="horz" lIns="91440" tIns="45720" rIns="91440" bIns="45720" rtlCol="0" anchor="b" anchorCtr="0">
            <a:noAutofit/>
          </a:bodyPr>
          <a:lstStyle/>
          <a:p>
            <a:r>
              <a:rPr lang="ru-RU"/>
              <a:t>Образец заголовка</a:t>
            </a:r>
            <a:endParaRPr lang="en-US" dirty="0"/>
          </a:p>
        </p:txBody>
      </p:sp>
      <p:sp>
        <p:nvSpPr>
          <p:cNvPr id="3" name="Text Placeholder 2"/>
          <p:cNvSpPr>
            <a:spLocks noGrp="1"/>
          </p:cNvSpPr>
          <p:nvPr>
            <p:ph type="body" idx="1"/>
          </p:nvPr>
        </p:nvSpPr>
        <p:spPr>
          <a:xfrm>
            <a:off x="609600" y="1600200"/>
            <a:ext cx="79248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5715000" y="6356350"/>
            <a:ext cx="1524000" cy="365125"/>
          </a:xfrm>
          <a:prstGeom prst="rect">
            <a:avLst/>
          </a:prstGeom>
        </p:spPr>
        <p:txBody>
          <a:bodyPr vert="horz" lIns="91440" tIns="45720" rIns="91440" bIns="45720" rtlCol="0" anchor="ctr"/>
          <a:lstStyle>
            <a:lvl1pPr algn="r">
              <a:defRPr sz="1000" strike="noStrike" spc="60" baseline="0">
                <a:solidFill>
                  <a:schemeClr val="tx1"/>
                </a:solidFill>
              </a:defRPr>
            </a:lvl1pPr>
          </a:lstStyle>
          <a:p>
            <a:fld id="{95633618-FCD2-4477-B553-1769D2BD8A72}" type="datetimeFigureOut">
              <a:rPr lang="ru-RU" smtClean="0"/>
              <a:t>29.10.2020</a:t>
            </a:fld>
            <a:endParaRPr lang="ru-RU"/>
          </a:p>
        </p:txBody>
      </p:sp>
      <p:sp>
        <p:nvSpPr>
          <p:cNvPr id="5" name="Footer Placeholder 4"/>
          <p:cNvSpPr>
            <a:spLocks noGrp="1"/>
          </p:cNvSpPr>
          <p:nvPr>
            <p:ph type="ftr" sz="quarter" idx="3"/>
          </p:nvPr>
        </p:nvSpPr>
        <p:spPr>
          <a:xfrm>
            <a:off x="609600" y="6356350"/>
            <a:ext cx="2895600" cy="365125"/>
          </a:xfrm>
          <a:prstGeom prst="rect">
            <a:avLst/>
          </a:prstGeom>
        </p:spPr>
        <p:txBody>
          <a:bodyPr vert="horz" lIns="91440" tIns="45720" rIns="91440" bIns="45720" rtlCol="0" anchor="ctr"/>
          <a:lstStyle>
            <a:lvl1pPr algn="l">
              <a:defRPr sz="1000" cap="all" spc="60" baseline="0">
                <a:solidFill>
                  <a:schemeClr val="tx1"/>
                </a:solidFill>
              </a:defRPr>
            </a:lvl1pPr>
          </a:lstStyle>
          <a:p>
            <a:endParaRPr lang="ru-RU"/>
          </a:p>
        </p:txBody>
      </p:sp>
      <p:sp>
        <p:nvSpPr>
          <p:cNvPr id="6" name="Slide Number Placeholder 5"/>
          <p:cNvSpPr>
            <a:spLocks noGrp="1"/>
          </p:cNvSpPr>
          <p:nvPr>
            <p:ph type="sldNum" sz="quarter" idx="4"/>
          </p:nvPr>
        </p:nvSpPr>
        <p:spPr>
          <a:xfrm>
            <a:off x="7543800" y="6356350"/>
            <a:ext cx="990600" cy="365125"/>
          </a:xfrm>
          <a:prstGeom prst="rect">
            <a:avLst/>
          </a:prstGeom>
        </p:spPr>
        <p:txBody>
          <a:bodyPr vert="horz" lIns="91440" tIns="45720" rIns="91440" bIns="45720" rtlCol="0" anchor="ctr"/>
          <a:lstStyle>
            <a:lvl1pPr algn="r">
              <a:defRPr sz="1100" baseline="0">
                <a:solidFill>
                  <a:schemeClr val="tx1"/>
                </a:solidFill>
              </a:defRPr>
            </a:lvl1pPr>
          </a:lstStyle>
          <a:p>
            <a:fld id="{047D0A21-1CE9-4CF4-B334-809CD90E8A88}" type="slidenum">
              <a:rPr lang="ru-RU" smtClean="0"/>
              <a:t>‹#›</a:t>
            </a:fld>
            <a:endParaRPr lang="ru-RU"/>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l" defTabSz="914400" rtl="0" eaLnBrk="1" latinLnBrk="0" hangingPunct="1">
        <a:spcBef>
          <a:spcPct val="0"/>
        </a:spcBef>
        <a:buNone/>
        <a:defRPr sz="3000" kern="1200" cap="all" spc="5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1pPr>
      <a:lvl2pPr marL="742950" indent="-28575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2pPr>
      <a:lvl3pPr marL="1143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3pPr>
      <a:lvl4pPr marL="1600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4pPr>
      <a:lvl5pPr marL="20574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5pPr>
      <a:lvl6pPr marL="25146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6pPr>
      <a:lvl7pPr marL="29718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7pPr>
      <a:lvl8pPr marL="3429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8pPr>
      <a:lvl9pPr marL="3886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hyperlink" Target="https://www.pep.org.ua/"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5.wmf"/><Relationship Id="rId1" Type="http://schemas.openxmlformats.org/officeDocument/2006/relationships/slideLayout" Target="../slideLayouts/slideLayout6.xml"/></Relationships>
</file>

<file path=ppt/slides/_rels/slide84.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7.wmf"/><Relationship Id="rId1" Type="http://schemas.openxmlformats.org/officeDocument/2006/relationships/slideLayout" Target="../slideLayouts/slideLayout2.xml"/><Relationship Id="rId6" Type="http://schemas.openxmlformats.org/officeDocument/2006/relationships/image" Target="../media/image10.wmf"/><Relationship Id="rId5" Type="http://schemas.openxmlformats.org/officeDocument/2006/relationships/image" Target="../media/image4.jpeg"/><Relationship Id="rId4" Type="http://schemas.openxmlformats.org/officeDocument/2006/relationships/image" Target="../media/image9.wmf"/></Relationships>
</file>

<file path=ppt/slides/_rels/slide85.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11.wmf"/><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13.wmf"/><Relationship Id="rId4" Type="http://schemas.openxmlformats.org/officeDocument/2006/relationships/image" Target="../media/image12.wmf"/></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p:txBody>
          <a:bodyPr>
            <a:normAutofit/>
          </a:bodyPr>
          <a:lstStyle/>
          <a:p>
            <a:r>
              <a:rPr lang="ru-RU" sz="2000" dirty="0"/>
              <a:t>Иванов Эдуард Александрович</a:t>
            </a:r>
          </a:p>
          <a:p>
            <a:r>
              <a:rPr lang="ru-RU" sz="2000" dirty="0"/>
              <a:t>доктор юридических наук, профессор НИУ ВШЭ </a:t>
            </a:r>
          </a:p>
        </p:txBody>
      </p:sp>
      <p:sp>
        <p:nvSpPr>
          <p:cNvPr id="2" name="Заголовок 1"/>
          <p:cNvSpPr>
            <a:spLocks noGrp="1"/>
          </p:cNvSpPr>
          <p:nvPr>
            <p:ph type="ctrTitle"/>
          </p:nvPr>
        </p:nvSpPr>
        <p:spPr/>
        <p:txBody>
          <a:bodyPr>
            <a:normAutofit fontScale="90000"/>
          </a:bodyPr>
          <a:lstStyle/>
          <a:p>
            <a:r>
              <a:rPr lang="ru-RU" dirty="0"/>
              <a:t>Развитие российского законодательства о под/</a:t>
            </a:r>
            <a:r>
              <a:rPr lang="ru-RU" dirty="0" err="1"/>
              <a:t>фт</a:t>
            </a:r>
            <a:r>
              <a:rPr lang="ru-RU" dirty="0"/>
              <a:t> и противодействии коррупции</a:t>
            </a:r>
          </a:p>
        </p:txBody>
      </p:sp>
    </p:spTree>
    <p:extLst>
      <p:ext uri="{BB962C8B-B14F-4D97-AF65-F5344CB8AC3E}">
        <p14:creationId xmlns:p14="http://schemas.microsoft.com/office/powerpoint/2010/main" val="38400811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ФАТФ. Новый мандат</a:t>
            </a:r>
          </a:p>
        </p:txBody>
      </p:sp>
      <p:sp>
        <p:nvSpPr>
          <p:cNvPr id="3" name="Объект 2"/>
          <p:cNvSpPr>
            <a:spLocks noGrp="1"/>
          </p:cNvSpPr>
          <p:nvPr>
            <p:ph sz="quarter" idx="13"/>
          </p:nvPr>
        </p:nvSpPr>
        <p:spPr>
          <a:xfrm>
            <a:off x="609600" y="1417638"/>
            <a:ext cx="7924800" cy="4380706"/>
          </a:xfrm>
        </p:spPr>
        <p:txBody>
          <a:bodyPr/>
          <a:lstStyle/>
          <a:p>
            <a:pPr algn="just"/>
            <a:r>
              <a:rPr lang="ru-RU" dirty="0"/>
              <a:t>Новый бессрочный Мандат принят 12 апреля 2019 г. </a:t>
            </a:r>
          </a:p>
        </p:txBody>
      </p:sp>
      <p:pic>
        <p:nvPicPr>
          <p:cNvPr id="4" name="Picture 3">
            <a:extLst>
              <a:ext uri="{FF2B5EF4-FFF2-40B4-BE49-F238E27FC236}">
                <a16:creationId xmlns:a16="http://schemas.microsoft.com/office/drawing/2014/main" id="{7720DBE7-178B-47CF-839C-3D30BE273AF1}"/>
              </a:ext>
            </a:extLst>
          </p:cNvPr>
          <p:cNvPicPr>
            <a:picLocks noChangeAspect="1"/>
          </p:cNvPicPr>
          <p:nvPr/>
        </p:nvPicPr>
        <p:blipFill>
          <a:blip r:embed="rId3"/>
          <a:stretch>
            <a:fillRect/>
          </a:stretch>
        </p:blipFill>
        <p:spPr>
          <a:xfrm>
            <a:off x="2411760" y="1916832"/>
            <a:ext cx="3006598" cy="3964856"/>
          </a:xfrm>
          <a:prstGeom prst="rect">
            <a:avLst/>
          </a:prstGeom>
        </p:spPr>
      </p:pic>
    </p:spTree>
    <p:extLst>
      <p:ext uri="{BB962C8B-B14F-4D97-AF65-F5344CB8AC3E}">
        <p14:creationId xmlns:p14="http://schemas.microsoft.com/office/powerpoint/2010/main" val="25610635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Фатф. Новый мандат</a:t>
            </a:r>
          </a:p>
        </p:txBody>
      </p:sp>
      <p:sp>
        <p:nvSpPr>
          <p:cNvPr id="3" name="Объект 2"/>
          <p:cNvSpPr>
            <a:spLocks noGrp="1"/>
          </p:cNvSpPr>
          <p:nvPr>
            <p:ph sz="quarter" idx="13"/>
          </p:nvPr>
        </p:nvSpPr>
        <p:spPr/>
        <p:txBody>
          <a:bodyPr>
            <a:normAutofit fontScale="92500" lnSpcReduction="10000"/>
          </a:bodyPr>
          <a:lstStyle/>
          <a:p>
            <a:pPr algn="just"/>
            <a:r>
              <a:rPr lang="ru-RU" sz="2000" dirty="0"/>
              <a:t>Мандат ФАТФ 2012 – 2020. Задачи ФАТФ</a:t>
            </a:r>
          </a:p>
          <a:p>
            <a:pPr algn="just"/>
            <a:r>
              <a:rPr lang="ru-RU" sz="2000" dirty="0"/>
              <a:t>3. подготовка руководств, необходимых для содействия выполнению соответствующих международных обязательств способом, совместимым со стандартами ФАТФ (например, продолжение работы по противодействию отмыванию денег и другим злоупотреблениям в использовании финансовой системы, связанным с коррупцией);</a:t>
            </a:r>
          </a:p>
          <a:p>
            <a:pPr algn="just"/>
            <a:r>
              <a:rPr lang="ru-RU" sz="2000" dirty="0"/>
              <a:t>Новый Мандат. Функции и задачи ФАТФ</a:t>
            </a:r>
          </a:p>
          <a:p>
            <a:pPr algn="just"/>
            <a:r>
              <a:rPr lang="ru-RU" sz="2000" dirty="0"/>
              <a:t>3. </a:t>
            </a:r>
            <a:r>
              <a:rPr lang="en-US" sz="2000" dirty="0"/>
              <a:t>f) </a:t>
            </a:r>
            <a:r>
              <a:rPr lang="ru-RU" sz="2000" dirty="0"/>
              <a:t>подготовка руководств, необходимых для содействия выполнению соответствующих международных обязательств способом, совместимым со стандартами ФАТФ (например, продолжение работы по противодействию отмыванию денег, финансированию терроризма, включая новые тенденции, и другим злоупотреблениям в использовании финансовой системы, связанным с коррупцией);</a:t>
            </a:r>
            <a:endParaRPr lang="en-US" sz="2000" dirty="0"/>
          </a:p>
        </p:txBody>
      </p:sp>
    </p:spTree>
    <p:extLst>
      <p:ext uri="{BB962C8B-B14F-4D97-AF65-F5344CB8AC3E}">
        <p14:creationId xmlns:p14="http://schemas.microsoft.com/office/powerpoint/2010/main" val="32471702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Фатф. Документы по противодействию коррупции</a:t>
            </a:r>
          </a:p>
        </p:txBody>
      </p:sp>
      <p:sp>
        <p:nvSpPr>
          <p:cNvPr id="3" name="Объект 2"/>
          <p:cNvSpPr>
            <a:spLocks noGrp="1"/>
          </p:cNvSpPr>
          <p:nvPr>
            <p:ph sz="quarter" idx="13"/>
          </p:nvPr>
        </p:nvSpPr>
        <p:spPr/>
        <p:txBody>
          <a:bodyPr>
            <a:normAutofit lnSpcReduction="10000"/>
          </a:bodyPr>
          <a:lstStyle/>
          <a:p>
            <a:pPr algn="just"/>
            <a:r>
              <a:rPr lang="en-US" sz="2000" dirty="0"/>
              <a:t>International Recommendations on Combating Money Laundering, the Financing of Terrorism and Proliferation of 2012 (FATF Recommendations)</a:t>
            </a:r>
          </a:p>
          <a:p>
            <a:pPr algn="just"/>
            <a:r>
              <a:rPr lang="en-US" sz="2000" dirty="0"/>
              <a:t>Report on Laundering the Proceeds of Corruption (2011)</a:t>
            </a:r>
          </a:p>
          <a:p>
            <a:pPr algn="just"/>
            <a:r>
              <a:rPr lang="en-US" sz="2000" dirty="0"/>
              <a:t>A Reference Guide and Information Note on the Use of the FATF Recommendations to support the fight against Corruption (2012)</a:t>
            </a:r>
          </a:p>
          <a:p>
            <a:pPr algn="just"/>
            <a:r>
              <a:rPr lang="en-US" sz="2000" dirty="0"/>
              <a:t>Guidance: Politically Exposed Persons (2013)</a:t>
            </a:r>
          </a:p>
          <a:p>
            <a:pPr algn="just"/>
            <a:r>
              <a:rPr lang="en-US" sz="2000" dirty="0"/>
              <a:t>Best practices paper „The Use of the FATF Recommendations to Combat Corruption“ (2013)</a:t>
            </a:r>
          </a:p>
          <a:p>
            <a:pPr algn="just"/>
            <a:r>
              <a:rPr lang="en-US" sz="2000" dirty="0"/>
              <a:t>Guidance on Transparency and Beneficial Ownership (2014)</a:t>
            </a:r>
          </a:p>
          <a:p>
            <a:pPr algn="just"/>
            <a:r>
              <a:rPr lang="en-US" sz="2000" dirty="0"/>
              <a:t>Report on Specific Risk Factors in the Laundering the Proceeds of Corruption – Assistance to Reporting Institutions (2012)</a:t>
            </a:r>
          </a:p>
          <a:p>
            <a:pPr algn="just"/>
            <a:endParaRPr lang="en-US" sz="2000" dirty="0"/>
          </a:p>
          <a:p>
            <a:pPr algn="just"/>
            <a:endParaRPr lang="ru-RU" dirty="0"/>
          </a:p>
        </p:txBody>
      </p:sp>
    </p:spTree>
    <p:extLst>
      <p:ext uri="{BB962C8B-B14F-4D97-AF65-F5344CB8AC3E}">
        <p14:creationId xmlns:p14="http://schemas.microsoft.com/office/powerpoint/2010/main" val="3406982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Отчет Фатф по оценке россии (декабрь 2019)</a:t>
            </a:r>
          </a:p>
        </p:txBody>
      </p:sp>
      <p:sp>
        <p:nvSpPr>
          <p:cNvPr id="3" name="Объект 2"/>
          <p:cNvSpPr>
            <a:spLocks noGrp="1"/>
          </p:cNvSpPr>
          <p:nvPr>
            <p:ph sz="quarter" idx="13"/>
          </p:nvPr>
        </p:nvSpPr>
        <p:spPr/>
        <p:txBody>
          <a:bodyPr>
            <a:normAutofit/>
          </a:bodyPr>
          <a:lstStyle/>
          <a:p>
            <a:pPr marL="0" indent="0" algn="just">
              <a:buNone/>
            </a:pPr>
            <a:r>
              <a:rPr lang="ru-RU" sz="2000" dirty="0"/>
              <a:t>Основные недостатки в сфере контроля операций ПДЛ:</a:t>
            </a:r>
          </a:p>
          <a:p>
            <a:pPr algn="just"/>
            <a:r>
              <a:rPr lang="ru-RU" sz="2000" dirty="0"/>
              <a:t>Российское определение не охватывает лиц, выполняющих публичные функции</a:t>
            </a:r>
          </a:p>
          <a:p>
            <a:pPr algn="just"/>
            <a:r>
              <a:rPr lang="ru-RU" sz="2000" dirty="0"/>
              <a:t>Установление источников происхождения средств</a:t>
            </a:r>
          </a:p>
          <a:p>
            <a:pPr algn="just"/>
            <a:endParaRPr lang="ru-RU" sz="2000" dirty="0"/>
          </a:p>
          <a:p>
            <a:pPr algn="just"/>
            <a:endParaRPr lang="en-US" sz="2000" dirty="0"/>
          </a:p>
          <a:p>
            <a:pPr algn="just"/>
            <a:endParaRPr lang="ru-RU" dirty="0"/>
          </a:p>
        </p:txBody>
      </p:sp>
    </p:spTree>
    <p:extLst>
      <p:ext uri="{BB962C8B-B14F-4D97-AF65-F5344CB8AC3E}">
        <p14:creationId xmlns:p14="http://schemas.microsoft.com/office/powerpoint/2010/main" val="28790714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5-</a:t>
            </a:r>
            <a:r>
              <a:rPr lang="ru-RU" sz="1800" dirty="0"/>
              <a:t>я</a:t>
            </a:r>
            <a:r>
              <a:rPr lang="ru-RU" dirty="0"/>
              <a:t> Антиотмывочная директива ЕС</a:t>
            </a:r>
          </a:p>
        </p:txBody>
      </p:sp>
      <p:sp>
        <p:nvSpPr>
          <p:cNvPr id="3" name="Объект 2"/>
          <p:cNvSpPr>
            <a:spLocks noGrp="1"/>
          </p:cNvSpPr>
          <p:nvPr>
            <p:ph sz="quarter" idx="13"/>
          </p:nvPr>
        </p:nvSpPr>
        <p:spPr/>
        <p:txBody>
          <a:bodyPr/>
          <a:lstStyle/>
          <a:p>
            <a:pPr algn="just"/>
            <a:r>
              <a:rPr lang="en-US" sz="2000" dirty="0"/>
              <a:t>DIRECTIVE (EU) 2018/843 OF THE EUROPEAN PARLIAMENT AND OF THE COUNCIL of 30 May 2018, came into force on 9 July 2018</a:t>
            </a:r>
            <a:endParaRPr lang="ru-RU" sz="2000" dirty="0"/>
          </a:p>
          <a:p>
            <a:pPr marL="0" indent="0" algn="just">
              <a:buNone/>
            </a:pPr>
            <a:r>
              <a:rPr lang="ru-RU" sz="2000" dirty="0"/>
              <a:t>Новые положения:</a:t>
            </a:r>
          </a:p>
          <a:p>
            <a:pPr algn="just"/>
            <a:r>
              <a:rPr lang="ru-RU" sz="2000" dirty="0"/>
              <a:t>Реестры бенефициарных владельцев</a:t>
            </a:r>
          </a:p>
          <a:p>
            <a:pPr algn="just"/>
            <a:r>
              <a:rPr lang="ru-RU" sz="2000" dirty="0"/>
              <a:t>Положения в отношении публичных должностных лиц</a:t>
            </a:r>
          </a:p>
          <a:p>
            <a:pPr algn="just"/>
            <a:r>
              <a:rPr lang="ru-RU" sz="2000" dirty="0"/>
              <a:t>Критерии определения юрисдикций, исмеющих повышенный риск</a:t>
            </a:r>
          </a:p>
          <a:p>
            <a:pPr algn="just"/>
            <a:endParaRPr lang="en-US" sz="2000" dirty="0"/>
          </a:p>
          <a:p>
            <a:pPr algn="just"/>
            <a:endParaRPr lang="ru-RU" dirty="0"/>
          </a:p>
        </p:txBody>
      </p:sp>
    </p:spTree>
    <p:extLst>
      <p:ext uri="{BB962C8B-B14F-4D97-AF65-F5344CB8AC3E}">
        <p14:creationId xmlns:p14="http://schemas.microsoft.com/office/powerpoint/2010/main" val="39235909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5-</a:t>
            </a:r>
            <a:r>
              <a:rPr lang="ru-RU" sz="1800" dirty="0"/>
              <a:t>я</a:t>
            </a:r>
            <a:r>
              <a:rPr lang="ru-RU" dirty="0"/>
              <a:t> Антиотмывочная директива ЕС</a:t>
            </a:r>
          </a:p>
        </p:txBody>
      </p:sp>
      <p:sp>
        <p:nvSpPr>
          <p:cNvPr id="3" name="Объект 2"/>
          <p:cNvSpPr>
            <a:spLocks noGrp="1"/>
          </p:cNvSpPr>
          <p:nvPr>
            <p:ph sz="quarter" idx="13"/>
          </p:nvPr>
        </p:nvSpPr>
        <p:spPr/>
        <p:txBody>
          <a:bodyPr>
            <a:normAutofit lnSpcReduction="10000"/>
          </a:bodyPr>
          <a:lstStyle/>
          <a:p>
            <a:pPr algn="just"/>
            <a:r>
              <a:rPr lang="ru-RU" sz="2000" dirty="0"/>
              <a:t>Реестры бенефициарных владельцев</a:t>
            </a:r>
          </a:p>
          <a:p>
            <a:pPr marL="0" indent="0" algn="just">
              <a:buNone/>
            </a:pPr>
            <a:endParaRPr lang="ru-RU" sz="2000" dirty="0"/>
          </a:p>
          <a:p>
            <a:pPr algn="just"/>
            <a:r>
              <a:rPr lang="ru-RU" sz="2000" dirty="0"/>
              <a:t>Создание национальных реестров бенефициарных владельцев юридических лиц в соответствии со ст.</a:t>
            </a:r>
            <a:r>
              <a:rPr lang="en-US" sz="2000" dirty="0"/>
              <a:t> 30 </a:t>
            </a:r>
            <a:r>
              <a:rPr lang="ru-RU" sz="2000" dirty="0"/>
              <a:t>до</a:t>
            </a:r>
            <a:r>
              <a:rPr lang="en-US" sz="2000" dirty="0"/>
              <a:t>10 </a:t>
            </a:r>
            <a:r>
              <a:rPr lang="ru-RU" sz="2000" dirty="0"/>
              <a:t>января</a:t>
            </a:r>
            <a:r>
              <a:rPr lang="en-US" sz="2000" dirty="0"/>
              <a:t> 2020</a:t>
            </a:r>
          </a:p>
          <a:p>
            <a:pPr algn="just"/>
            <a:endParaRPr lang="en-US" sz="2000" dirty="0"/>
          </a:p>
          <a:p>
            <a:pPr algn="just"/>
            <a:r>
              <a:rPr lang="ru-RU" sz="2000" dirty="0"/>
              <a:t>Создание национальных реестров бенефициарных владельцев трастов и других структур без образования юридического лица в соответствии со ст. </a:t>
            </a:r>
            <a:r>
              <a:rPr lang="en-US" sz="2000" dirty="0"/>
              <a:t>31 </a:t>
            </a:r>
            <a:r>
              <a:rPr lang="ru-RU" sz="2000" dirty="0"/>
              <a:t>до</a:t>
            </a:r>
            <a:r>
              <a:rPr lang="en-US" sz="2000" dirty="0"/>
              <a:t> 10 </a:t>
            </a:r>
            <a:r>
              <a:rPr lang="ru-RU" sz="2000" dirty="0"/>
              <a:t>марта</a:t>
            </a:r>
            <a:r>
              <a:rPr lang="en-US" sz="2000" dirty="0"/>
              <a:t> 2020</a:t>
            </a:r>
            <a:endParaRPr lang="ru-RU" sz="2000" dirty="0"/>
          </a:p>
          <a:p>
            <a:pPr marL="0" indent="0" algn="just">
              <a:buNone/>
            </a:pPr>
            <a:endParaRPr lang="en-US" sz="2000" dirty="0"/>
          </a:p>
          <a:p>
            <a:pPr algn="just"/>
            <a:r>
              <a:rPr lang="ru-RU" sz="2000" dirty="0"/>
              <a:t>Соединение реестров до </a:t>
            </a:r>
            <a:r>
              <a:rPr lang="en-US" sz="2000" dirty="0"/>
              <a:t>10 </a:t>
            </a:r>
            <a:r>
              <a:rPr lang="ru-RU" sz="2000" dirty="0"/>
              <a:t>марта</a:t>
            </a:r>
            <a:r>
              <a:rPr lang="en-US" sz="2000" dirty="0"/>
              <a:t> 2021</a:t>
            </a:r>
            <a:r>
              <a:rPr lang="ru-RU" sz="2000" dirty="0"/>
              <a:t>. Возможность запроса в один клик</a:t>
            </a:r>
            <a:endParaRPr lang="en-US" sz="2000" dirty="0"/>
          </a:p>
          <a:p>
            <a:pPr algn="just"/>
            <a:endParaRPr lang="en-US" sz="2000" dirty="0"/>
          </a:p>
          <a:p>
            <a:pPr algn="just"/>
            <a:endParaRPr lang="ru-RU" dirty="0"/>
          </a:p>
        </p:txBody>
      </p:sp>
    </p:spTree>
    <p:extLst>
      <p:ext uri="{BB962C8B-B14F-4D97-AF65-F5344CB8AC3E}">
        <p14:creationId xmlns:p14="http://schemas.microsoft.com/office/powerpoint/2010/main" val="14869911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5-</a:t>
            </a:r>
            <a:r>
              <a:rPr lang="ru-RU" sz="1800" dirty="0"/>
              <a:t>я</a:t>
            </a:r>
            <a:r>
              <a:rPr lang="ru-RU" dirty="0"/>
              <a:t> Антиотмывочная директива ЕС</a:t>
            </a:r>
          </a:p>
        </p:txBody>
      </p:sp>
      <p:sp>
        <p:nvSpPr>
          <p:cNvPr id="3" name="Объект 2"/>
          <p:cNvSpPr>
            <a:spLocks noGrp="1"/>
          </p:cNvSpPr>
          <p:nvPr>
            <p:ph sz="quarter" idx="13"/>
          </p:nvPr>
        </p:nvSpPr>
        <p:spPr/>
        <p:txBody>
          <a:bodyPr>
            <a:normAutofit/>
          </a:bodyPr>
          <a:lstStyle/>
          <a:p>
            <a:pPr marL="0" indent="0" algn="just">
              <a:buNone/>
            </a:pPr>
            <a:r>
              <a:rPr lang="ru-RU" sz="2000" dirty="0"/>
              <a:t>Реестры бенефициарных владельцев</a:t>
            </a:r>
          </a:p>
          <a:p>
            <a:pPr algn="just"/>
            <a:r>
              <a:rPr lang="ru-RU" sz="2000" dirty="0"/>
              <a:t>В целом открытый доступ</a:t>
            </a:r>
          </a:p>
          <a:p>
            <a:pPr algn="just"/>
            <a:r>
              <a:rPr lang="ru-RU" sz="2000" dirty="0"/>
              <a:t>Государства могут вводить ограничения, особенно к информации о трастах</a:t>
            </a:r>
            <a:endParaRPr lang="en-US" sz="2000" dirty="0"/>
          </a:p>
          <a:p>
            <a:pPr algn="just"/>
            <a:endParaRPr lang="en-US" sz="2000" dirty="0"/>
          </a:p>
          <a:p>
            <a:pPr algn="just"/>
            <a:endParaRPr lang="ru-RU" dirty="0"/>
          </a:p>
        </p:txBody>
      </p:sp>
    </p:spTree>
    <p:extLst>
      <p:ext uri="{BB962C8B-B14F-4D97-AF65-F5344CB8AC3E}">
        <p14:creationId xmlns:p14="http://schemas.microsoft.com/office/powerpoint/2010/main" val="39631970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5-</a:t>
            </a:r>
            <a:r>
              <a:rPr lang="ru-RU" sz="1800" dirty="0"/>
              <a:t>я</a:t>
            </a:r>
            <a:r>
              <a:rPr lang="ru-RU" dirty="0"/>
              <a:t> Антиотмывочная директива ЕС</a:t>
            </a:r>
          </a:p>
        </p:txBody>
      </p:sp>
      <p:sp>
        <p:nvSpPr>
          <p:cNvPr id="3" name="Объект 2"/>
          <p:cNvSpPr>
            <a:spLocks noGrp="1"/>
          </p:cNvSpPr>
          <p:nvPr>
            <p:ph sz="quarter" idx="13"/>
          </p:nvPr>
        </p:nvSpPr>
        <p:spPr/>
        <p:txBody>
          <a:bodyPr>
            <a:normAutofit/>
          </a:bodyPr>
          <a:lstStyle/>
          <a:p>
            <a:pPr marL="0" indent="0" algn="just">
              <a:buNone/>
            </a:pPr>
            <a:r>
              <a:rPr lang="ru-RU" sz="2000" dirty="0"/>
              <a:t>Реестры бенефициарных владельцев</a:t>
            </a:r>
          </a:p>
          <a:p>
            <a:pPr marL="0" indent="0" algn="just">
              <a:buNone/>
            </a:pPr>
            <a:r>
              <a:rPr lang="ru-RU" sz="2000" dirty="0"/>
              <a:t>Нерешенные проблемы:</a:t>
            </a:r>
          </a:p>
          <a:p>
            <a:pPr algn="just"/>
            <a:r>
              <a:rPr lang="ru-RU" sz="2000" dirty="0"/>
              <a:t>Проверка достоверности информации</a:t>
            </a:r>
          </a:p>
          <a:p>
            <a:pPr algn="just"/>
            <a:r>
              <a:rPr lang="ru-RU" sz="2000" dirty="0"/>
              <a:t>Платность доступа</a:t>
            </a:r>
            <a:endParaRPr lang="en-US" sz="2000" dirty="0"/>
          </a:p>
          <a:p>
            <a:pPr algn="just"/>
            <a:endParaRPr lang="en-US" sz="2000" dirty="0"/>
          </a:p>
          <a:p>
            <a:pPr algn="just"/>
            <a:endParaRPr lang="ru-RU" dirty="0"/>
          </a:p>
        </p:txBody>
      </p:sp>
    </p:spTree>
    <p:extLst>
      <p:ext uri="{BB962C8B-B14F-4D97-AF65-F5344CB8AC3E}">
        <p14:creationId xmlns:p14="http://schemas.microsoft.com/office/powerpoint/2010/main" val="3514778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5-</a:t>
            </a:r>
            <a:r>
              <a:rPr lang="ru-RU" sz="1800" dirty="0"/>
              <a:t>я</a:t>
            </a:r>
            <a:r>
              <a:rPr lang="ru-RU" dirty="0"/>
              <a:t> Антиотмывочная директива ЕС</a:t>
            </a:r>
          </a:p>
        </p:txBody>
      </p:sp>
      <p:sp>
        <p:nvSpPr>
          <p:cNvPr id="3" name="Объект 2"/>
          <p:cNvSpPr>
            <a:spLocks noGrp="1"/>
          </p:cNvSpPr>
          <p:nvPr>
            <p:ph sz="quarter" idx="13"/>
          </p:nvPr>
        </p:nvSpPr>
        <p:spPr/>
        <p:txBody>
          <a:bodyPr>
            <a:normAutofit/>
          </a:bodyPr>
          <a:lstStyle/>
          <a:p>
            <a:pPr marL="0" indent="0" algn="just">
              <a:buNone/>
            </a:pPr>
            <a:r>
              <a:rPr lang="ru-RU" dirty="0"/>
              <a:t>Положения в отношении публичных должностных лиц</a:t>
            </a:r>
          </a:p>
          <a:p>
            <a:pPr marL="0" indent="0" algn="just">
              <a:buNone/>
            </a:pPr>
            <a:r>
              <a:rPr lang="ru-RU" dirty="0"/>
              <a:t>Создание единого перечня должностей, относящихся к категории публичных должностных лиц, включая:</a:t>
            </a:r>
          </a:p>
          <a:p>
            <a:pPr algn="just"/>
            <a:r>
              <a:rPr lang="ru-RU" dirty="0"/>
              <a:t>Должности в странах ЕС</a:t>
            </a:r>
          </a:p>
          <a:p>
            <a:pPr algn="just"/>
            <a:r>
              <a:rPr lang="ru-RU" dirty="0"/>
              <a:t>Должности в ЕС</a:t>
            </a:r>
          </a:p>
          <a:p>
            <a:pPr algn="just"/>
            <a:r>
              <a:rPr lang="ru-RU" dirty="0"/>
              <a:t>Должности в публичных международных организациях, расположенных в странах ЕС</a:t>
            </a:r>
          </a:p>
          <a:p>
            <a:pPr marL="0" indent="0" algn="just">
              <a:buNone/>
            </a:pPr>
            <a:endParaRPr lang="ru-RU" dirty="0"/>
          </a:p>
          <a:p>
            <a:pPr algn="just"/>
            <a:endParaRPr lang="ru-RU" dirty="0"/>
          </a:p>
        </p:txBody>
      </p:sp>
    </p:spTree>
    <p:extLst>
      <p:ext uri="{BB962C8B-B14F-4D97-AF65-F5344CB8AC3E}">
        <p14:creationId xmlns:p14="http://schemas.microsoft.com/office/powerpoint/2010/main" val="24807405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6</a:t>
            </a:r>
            <a:r>
              <a:rPr lang="en-US" dirty="0"/>
              <a:t>-</a:t>
            </a:r>
            <a:r>
              <a:rPr lang="ru-RU" sz="1800" dirty="0"/>
              <a:t>я</a:t>
            </a:r>
            <a:r>
              <a:rPr lang="ru-RU" dirty="0"/>
              <a:t> Антиотмывочная директива ЕС</a:t>
            </a:r>
          </a:p>
        </p:txBody>
      </p:sp>
      <p:sp>
        <p:nvSpPr>
          <p:cNvPr id="3" name="Объект 2"/>
          <p:cNvSpPr>
            <a:spLocks noGrp="1"/>
          </p:cNvSpPr>
          <p:nvPr>
            <p:ph sz="quarter" idx="13"/>
          </p:nvPr>
        </p:nvSpPr>
        <p:spPr/>
        <p:txBody>
          <a:bodyPr>
            <a:normAutofit/>
          </a:bodyPr>
          <a:lstStyle/>
          <a:p>
            <a:pPr algn="just"/>
            <a:r>
              <a:rPr lang="en-US" sz="2000" dirty="0"/>
              <a:t>DIRECTIVE (EU) 2018/1673 OF THE EUROPEAN PARLIAMENT AND OF THE COUNCIL of 23 October 2018</a:t>
            </a:r>
          </a:p>
          <a:p>
            <a:pPr algn="just"/>
            <a:r>
              <a:rPr lang="ru-RU" sz="2000" dirty="0"/>
              <a:t>Меры по гармонизации уголовного законодательства</a:t>
            </a:r>
          </a:p>
          <a:p>
            <a:pPr algn="just"/>
            <a:r>
              <a:rPr lang="ru-RU" sz="2000" dirty="0"/>
              <a:t>Ответственность за отмывание денег от преступления, совершенного за рубежом, если в стране ЕС данное деяние является преступлением. При этом, необязательно, чтобы данное деяние считалось преступлением в стране где оно совершено</a:t>
            </a:r>
          </a:p>
          <a:p>
            <a:pPr algn="just"/>
            <a:r>
              <a:rPr lang="ru-RU" sz="2000" dirty="0"/>
              <a:t>Ответственность за совершение преступления по несотсторожности</a:t>
            </a:r>
          </a:p>
          <a:p>
            <a:pPr algn="just"/>
            <a:r>
              <a:rPr lang="ru-RU" sz="2000" dirty="0"/>
              <a:t>Ответственность юридических лиц за недостаточные меры по предотвращению «отмывания» денег</a:t>
            </a:r>
          </a:p>
        </p:txBody>
      </p:sp>
    </p:spTree>
    <p:extLst>
      <p:ext uri="{BB962C8B-B14F-4D97-AF65-F5344CB8AC3E}">
        <p14:creationId xmlns:p14="http://schemas.microsoft.com/office/powerpoint/2010/main" val="41870011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Россия. Изменения законодательства</a:t>
            </a:r>
          </a:p>
        </p:txBody>
      </p:sp>
      <p:sp>
        <p:nvSpPr>
          <p:cNvPr id="3" name="Объект 2"/>
          <p:cNvSpPr>
            <a:spLocks noGrp="1"/>
          </p:cNvSpPr>
          <p:nvPr>
            <p:ph sz="quarter" idx="13"/>
          </p:nvPr>
        </p:nvSpPr>
        <p:spPr/>
        <p:txBody>
          <a:bodyPr/>
          <a:lstStyle/>
          <a:p>
            <a:pPr algn="just"/>
            <a:r>
              <a:rPr lang="ru-RU" dirty="0"/>
              <a:t>Федеральный закон от 20.07.2020 N 212-ФЗ "О внесении изменений в отдельные законодательные акты Российской Федерации по вопросам совершения финансовых сделок с использованием финансовой платформы</a:t>
            </a:r>
            <a:r>
              <a:rPr lang="en-GB" dirty="0"/>
              <a:t>”</a:t>
            </a:r>
            <a:r>
              <a:rPr lang="ru-RU" dirty="0"/>
              <a:t>.</a:t>
            </a:r>
            <a:r>
              <a:rPr lang="en-GB" dirty="0"/>
              <a:t> </a:t>
            </a:r>
            <a:r>
              <a:rPr lang="ru-RU" dirty="0"/>
              <a:t>Вступил в силу </a:t>
            </a:r>
          </a:p>
          <a:p>
            <a:pPr algn="just"/>
            <a:r>
              <a:rPr lang="ru-RU" dirty="0"/>
              <a:t>Федеральный закон от 20.07.2020 № 211-ФЗ "О совершении финансовых сделок с использованием финансовой платформы" </a:t>
            </a:r>
          </a:p>
          <a:p>
            <a:pPr algn="just"/>
            <a:r>
              <a:rPr lang="ru-RU" dirty="0"/>
              <a:t>Федеральный закон от 31.07.2020 N 259-ФЗ "О цифровых финансовых активах, цифровой валюте и о внесении изменений в отдельные законодательные акты Российской Федерации"</a:t>
            </a:r>
          </a:p>
          <a:p>
            <a:pPr algn="just"/>
            <a:r>
              <a:rPr lang="ru-RU" dirty="0"/>
              <a:t>Федеральный закон от 13.07.2020 N 208-ФЗ "О внесении изменений в Федеральный закон "О противодействии легализации (отмыванию) доходов, полученных преступным путем, и финансированию терроризма" в целях совершенствования обязательного контроля</a:t>
            </a:r>
            <a:r>
              <a:rPr lang="en-GB" dirty="0"/>
              <a:t>”</a:t>
            </a:r>
            <a:r>
              <a:rPr lang="ru-RU" dirty="0"/>
              <a:t>. Вступает в силу 10.01.2021, за исключением отдельных положений. Изменения в части обязательного контроля и ряд других</a:t>
            </a:r>
          </a:p>
          <a:p>
            <a:pPr algn="just"/>
            <a:endParaRPr lang="ru-RU" dirty="0"/>
          </a:p>
          <a:p>
            <a:pPr algn="just"/>
            <a:endParaRPr lang="ru-RU" dirty="0"/>
          </a:p>
          <a:p>
            <a:pPr algn="just"/>
            <a:endParaRPr lang="ru-RU" dirty="0"/>
          </a:p>
        </p:txBody>
      </p:sp>
    </p:spTree>
    <p:extLst>
      <p:ext uri="{BB962C8B-B14F-4D97-AF65-F5344CB8AC3E}">
        <p14:creationId xmlns:p14="http://schemas.microsoft.com/office/powerpoint/2010/main" val="41708788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Россия. Изменения законодательства</a:t>
            </a:r>
          </a:p>
        </p:txBody>
      </p:sp>
      <p:sp>
        <p:nvSpPr>
          <p:cNvPr id="3" name="Объект 2"/>
          <p:cNvSpPr>
            <a:spLocks noGrp="1"/>
          </p:cNvSpPr>
          <p:nvPr>
            <p:ph sz="quarter" idx="13"/>
          </p:nvPr>
        </p:nvSpPr>
        <p:spPr/>
        <p:txBody>
          <a:bodyPr/>
          <a:lstStyle/>
          <a:p>
            <a:pPr algn="just"/>
            <a:r>
              <a:rPr lang="ru-RU" dirty="0"/>
              <a:t>Федеральный закон от 02.12.19 № 394-ФЗ, вступил в силу с 01.01.20</a:t>
            </a:r>
          </a:p>
          <a:p>
            <a:pPr algn="just"/>
            <a:r>
              <a:rPr lang="ru-RU" dirty="0"/>
              <a:t>Ужесточение ответственности страховых организаций. Приостановление действия лицензии и отзыв лицензии за нарушения нормативных актов надзорного органа в сфере ПОД/ФТ</a:t>
            </a:r>
          </a:p>
          <a:p>
            <a:pPr algn="just"/>
            <a:r>
              <a:rPr lang="ru-RU" dirty="0"/>
              <a:t>Ужесточение ответственности профессиональных участников рынка ценных бумаг. Аннулирование лицензии за нарушение нормативных актов надзорного органа в сфере ПОД/ФТ</a:t>
            </a:r>
          </a:p>
          <a:p>
            <a:pPr algn="just"/>
            <a:endParaRPr lang="ru-RU" dirty="0"/>
          </a:p>
        </p:txBody>
      </p:sp>
    </p:spTree>
    <p:extLst>
      <p:ext uri="{BB962C8B-B14F-4D97-AF65-F5344CB8AC3E}">
        <p14:creationId xmlns:p14="http://schemas.microsoft.com/office/powerpoint/2010/main" val="40571088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Россия. Изменения законодательства</a:t>
            </a:r>
          </a:p>
        </p:txBody>
      </p:sp>
      <p:sp>
        <p:nvSpPr>
          <p:cNvPr id="3" name="Объект 2"/>
          <p:cNvSpPr>
            <a:spLocks noGrp="1"/>
          </p:cNvSpPr>
          <p:nvPr>
            <p:ph sz="quarter" idx="13"/>
          </p:nvPr>
        </p:nvSpPr>
        <p:spPr/>
        <p:txBody>
          <a:bodyPr/>
          <a:lstStyle/>
          <a:p>
            <a:pPr algn="just"/>
            <a:r>
              <a:rPr lang="ru-RU" dirty="0"/>
              <a:t>Федеральный закон от 02.12.1990 № 395-1 «О банках и банковской деятельности», ст. 4 Банковская группа и банковский холдинг</a:t>
            </a:r>
          </a:p>
          <a:p>
            <a:pPr algn="just"/>
            <a:r>
              <a:rPr lang="ru-RU" dirty="0"/>
              <a:t>Федеральный закон от 18.03.19 № 32-ФЗ Положения в отношении банковской группы и банковского холдинга включены в Федеральный закон от 07.08.2001 № 115-ФЗ</a:t>
            </a:r>
          </a:p>
          <a:p>
            <a:pPr algn="just"/>
            <a:r>
              <a:rPr lang="ru-RU" dirty="0"/>
              <a:t>Общая идея – упростить обмен идентификационной информацией в рамках банковских групп и холдингов</a:t>
            </a:r>
          </a:p>
          <a:p>
            <a:pPr algn="just"/>
            <a:r>
              <a:rPr lang="ru-RU" dirty="0"/>
              <a:t>Положение Банка России от 24.10.2019 № 698-П Требования к целевым ПВК и другие положения для организаций – участников банковской группы или банковского холдинга</a:t>
            </a:r>
          </a:p>
          <a:p>
            <a:pPr algn="just"/>
            <a:r>
              <a:rPr lang="ru-RU" dirty="0"/>
              <a:t>В течение 180 дней с даты принятия Положения Банка России – разработка целевых ПВК</a:t>
            </a:r>
          </a:p>
          <a:p>
            <a:pPr algn="just"/>
            <a:endParaRPr lang="ru-RU" dirty="0"/>
          </a:p>
        </p:txBody>
      </p:sp>
    </p:spTree>
    <p:extLst>
      <p:ext uri="{BB962C8B-B14F-4D97-AF65-F5344CB8AC3E}">
        <p14:creationId xmlns:p14="http://schemas.microsoft.com/office/powerpoint/2010/main" val="29160316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Целевые </a:t>
            </a:r>
            <a:r>
              <a:rPr lang="ru-RU" dirty="0" err="1"/>
              <a:t>пвк</a:t>
            </a:r>
            <a:endParaRPr lang="ru-RU" dirty="0"/>
          </a:p>
        </p:txBody>
      </p:sp>
      <p:sp>
        <p:nvSpPr>
          <p:cNvPr id="3" name="Объект 2"/>
          <p:cNvSpPr>
            <a:spLocks noGrp="1"/>
          </p:cNvSpPr>
          <p:nvPr>
            <p:ph sz="quarter" idx="13"/>
          </p:nvPr>
        </p:nvSpPr>
        <p:spPr>
          <a:xfrm>
            <a:off x="609600" y="1600200"/>
            <a:ext cx="7924800" cy="4421088"/>
          </a:xfrm>
        </p:spPr>
        <p:txBody>
          <a:bodyPr>
            <a:normAutofit/>
          </a:bodyPr>
          <a:lstStyle/>
          <a:p>
            <a:pPr algn="just"/>
            <a:r>
              <a:rPr lang="ru-RU" dirty="0"/>
              <a:t>Ответственность за разработку и утверждение возложена на головную организацию банковской группы или холдинга</a:t>
            </a:r>
          </a:p>
          <a:p>
            <a:pPr marL="0" indent="0" algn="just">
              <a:buNone/>
            </a:pPr>
            <a:r>
              <a:rPr lang="ru-RU" dirty="0"/>
              <a:t>Лицо, ответственное за реализацию целевых ПВК в организации, участвующей в группе или холдинге:</a:t>
            </a:r>
          </a:p>
          <a:p>
            <a:pPr algn="just"/>
            <a:r>
              <a:rPr lang="ru-RU" dirty="0"/>
              <a:t>СДЛ организации</a:t>
            </a:r>
          </a:p>
          <a:p>
            <a:pPr algn="just"/>
            <a:r>
              <a:rPr lang="ru-RU" dirty="0"/>
              <a:t>СДЛ, ответственное за реализацию целевых ПВК (отдельная должность)</a:t>
            </a:r>
          </a:p>
          <a:p>
            <a:pPr algn="just"/>
            <a:r>
              <a:rPr lang="ru-RU" dirty="0"/>
              <a:t>Руководитель подразделения по реализации целевых ПВК</a:t>
            </a:r>
          </a:p>
        </p:txBody>
      </p:sp>
    </p:spTree>
    <p:extLst>
      <p:ext uri="{BB962C8B-B14F-4D97-AF65-F5344CB8AC3E}">
        <p14:creationId xmlns:p14="http://schemas.microsoft.com/office/powerpoint/2010/main" val="1823889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Правила внутреннего контроля</a:t>
            </a:r>
          </a:p>
        </p:txBody>
      </p:sp>
      <p:sp>
        <p:nvSpPr>
          <p:cNvPr id="3" name="Объект 2"/>
          <p:cNvSpPr>
            <a:spLocks noGrp="1"/>
          </p:cNvSpPr>
          <p:nvPr>
            <p:ph sz="quarter" idx="13"/>
          </p:nvPr>
        </p:nvSpPr>
        <p:spPr/>
        <p:txBody>
          <a:bodyPr/>
          <a:lstStyle/>
          <a:p>
            <a:pPr algn="just"/>
            <a:r>
              <a:rPr lang="ru-RU" dirty="0"/>
              <a:t>Программа, определяющая порядок применения мер по замораживанию (блокированию) денежных средств или иного имущества и проведения проверки наличия среди своих клиентов организаций и физических лиц, включенных в перечень организаций и физических лиц, в отношении которых имеются сведения об их причастности к распространению оружия массового уничтожения, в соответствии со статьей 7.5 Федерального закона N 115-ФЗ</a:t>
            </a:r>
          </a:p>
          <a:p>
            <a:pPr algn="just"/>
            <a:r>
              <a:rPr lang="ru-RU" dirty="0"/>
              <a:t>Программа, определяющая порядок приостановления операций с денежными средствами или иным имуществом в соответствии со статьей 7.5 Федерального закона N 115-ФЗ</a:t>
            </a:r>
          </a:p>
        </p:txBody>
      </p:sp>
    </p:spTree>
    <p:extLst>
      <p:ext uri="{BB962C8B-B14F-4D97-AF65-F5344CB8AC3E}">
        <p14:creationId xmlns:p14="http://schemas.microsoft.com/office/powerpoint/2010/main" val="15401926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Круг обязанных субъектов</a:t>
            </a:r>
          </a:p>
        </p:txBody>
      </p:sp>
      <p:sp>
        <p:nvSpPr>
          <p:cNvPr id="3" name="Объект 2"/>
          <p:cNvSpPr>
            <a:spLocks noGrp="1"/>
          </p:cNvSpPr>
          <p:nvPr>
            <p:ph sz="quarter" idx="13"/>
          </p:nvPr>
        </p:nvSpPr>
        <p:spPr/>
        <p:txBody>
          <a:bodyPr/>
          <a:lstStyle/>
          <a:p>
            <a:pPr algn="just"/>
            <a:r>
              <a:rPr lang="ru-RU" dirty="0"/>
              <a:t>Определен в ст. 5 Федерального закона № 115-ФЗ</a:t>
            </a:r>
          </a:p>
          <a:p>
            <a:pPr marL="0" indent="0" algn="just">
              <a:buNone/>
            </a:pPr>
            <a:r>
              <a:rPr lang="ru-RU" dirty="0"/>
              <a:t>Исключены:</a:t>
            </a:r>
          </a:p>
          <a:p>
            <a:pPr algn="just"/>
            <a:r>
              <a:rPr lang="ru-RU" dirty="0"/>
              <a:t> инвестиционные консультанты</a:t>
            </a:r>
          </a:p>
          <a:p>
            <a:pPr marL="0" indent="0" algn="just">
              <a:buNone/>
            </a:pPr>
            <a:r>
              <a:rPr lang="ru-RU" dirty="0"/>
              <a:t>Включены:</a:t>
            </a:r>
          </a:p>
          <a:p>
            <a:pPr algn="just"/>
            <a:r>
              <a:rPr lang="ru-RU" dirty="0"/>
              <a:t>операторы инвестиционных платформ</a:t>
            </a:r>
          </a:p>
          <a:p>
            <a:pPr algn="just"/>
            <a:r>
              <a:rPr lang="ru-RU" dirty="0"/>
              <a:t>операторы финансовых платформ</a:t>
            </a:r>
          </a:p>
          <a:p>
            <a:pPr algn="just"/>
            <a:r>
              <a:rPr lang="ru-RU" dirty="0"/>
              <a:t>операторы информационных систем, в которых осуществляется выпуск цифровых финансовых активов, и операторы обмена цифровых финансовых активов.</a:t>
            </a:r>
          </a:p>
          <a:p>
            <a:pPr algn="just"/>
            <a:endParaRPr lang="ru-RU" dirty="0"/>
          </a:p>
        </p:txBody>
      </p:sp>
    </p:spTree>
    <p:extLst>
      <p:ext uri="{BB962C8B-B14F-4D97-AF65-F5344CB8AC3E}">
        <p14:creationId xmlns:p14="http://schemas.microsoft.com/office/powerpoint/2010/main" val="3897423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программа организации системы ПОД/ФТ</a:t>
            </a:r>
          </a:p>
        </p:txBody>
      </p:sp>
      <p:sp>
        <p:nvSpPr>
          <p:cNvPr id="3" name="Объект 2"/>
          <p:cNvSpPr>
            <a:spLocks noGrp="1"/>
          </p:cNvSpPr>
          <p:nvPr>
            <p:ph sz="quarter" idx="13"/>
          </p:nvPr>
        </p:nvSpPr>
        <p:spPr/>
        <p:txBody>
          <a:bodyPr>
            <a:normAutofit fontScale="92500" lnSpcReduction="10000"/>
          </a:bodyPr>
          <a:lstStyle/>
          <a:p>
            <a:pPr marL="0" indent="0" algn="just">
              <a:buNone/>
            </a:pPr>
            <a:r>
              <a:rPr lang="ru-RU" dirty="0"/>
              <a:t>Ответственный сотрудник</a:t>
            </a:r>
          </a:p>
          <a:p>
            <a:pPr algn="just"/>
            <a:r>
              <a:rPr lang="ru-RU" dirty="0"/>
              <a:t>соответствие квалификационным требованиям к ответственному сотруднику, установленным Указанием Банка России от 5 декабря 2014 года № 3470-У;</a:t>
            </a:r>
          </a:p>
          <a:p>
            <a:pPr algn="just"/>
            <a:r>
              <a:rPr lang="ru-RU" dirty="0"/>
              <a:t>отсутствие неснятой или непогашенной судимости за преступления в сфере экономики или преступления против государственной власти;</a:t>
            </a:r>
          </a:p>
          <a:p>
            <a:pPr algn="just"/>
            <a:r>
              <a:rPr lang="ru-RU" dirty="0"/>
              <a:t>соответствие требованиям к деловой репутации;</a:t>
            </a:r>
          </a:p>
          <a:p>
            <a:pPr algn="just"/>
            <a:r>
              <a:rPr lang="ru-RU" dirty="0"/>
              <a:t>оценка соответствия Банком России в порядке, установленном Указанием от 25 декабря 2017 г. № 4662-У;</a:t>
            </a:r>
          </a:p>
          <a:p>
            <a:pPr algn="just"/>
            <a:r>
              <a:rPr lang="ru-RU" dirty="0"/>
              <a:t>запрет совмещения функций, осуществляемых контролером или службой внутреннего контроля (внутреннего аудита), а также при условии, что они не имеют права от имени некредитной финансовой организации совершать операции (заключать сделки) с денежными средствами или иным имуществом, подписывать платежные (расчетные), бухгалтерские и иные документы, связанные с возникновением и исполнением прав и обязанностей некредитной финансовой организации. Запрет абсолютный</a:t>
            </a:r>
          </a:p>
        </p:txBody>
      </p:sp>
    </p:spTree>
    <p:extLst>
      <p:ext uri="{BB962C8B-B14F-4D97-AF65-F5344CB8AC3E}">
        <p14:creationId xmlns:p14="http://schemas.microsoft.com/office/powerpoint/2010/main" val="28023169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dirty="0"/>
              <a:t>Институт деловой репутации</a:t>
            </a:r>
          </a:p>
        </p:txBody>
      </p:sp>
      <p:sp>
        <p:nvSpPr>
          <p:cNvPr id="3" name="Объект 2"/>
          <p:cNvSpPr>
            <a:spLocks noGrp="1"/>
          </p:cNvSpPr>
          <p:nvPr>
            <p:ph sz="quarter" idx="13"/>
          </p:nvPr>
        </p:nvSpPr>
        <p:spPr/>
        <p:txBody>
          <a:bodyPr>
            <a:normAutofit/>
          </a:bodyPr>
          <a:lstStyle/>
          <a:p>
            <a:pPr algn="just"/>
            <a:r>
              <a:rPr lang="ru-RU" sz="1800" dirty="0"/>
              <a:t>Общая мировая тенденция - усиления индивидуальной ответственности, в том числе специальных должностных лиц, руководителей подразделений комплаенс</a:t>
            </a:r>
          </a:p>
          <a:p>
            <a:pPr algn="just"/>
            <a:r>
              <a:rPr lang="ru-RU" sz="1800" dirty="0"/>
              <a:t>Ограничения на занятие профессиональной деятельностью, дисквалификация</a:t>
            </a:r>
          </a:p>
          <a:p>
            <a:pPr algn="just"/>
            <a:r>
              <a:rPr lang="ru-RU" sz="1800" dirty="0"/>
              <a:t>Формирование профессионального сообщества</a:t>
            </a:r>
          </a:p>
          <a:p>
            <a:pPr algn="just"/>
            <a:endParaRPr lang="ru-RU" sz="1800" dirty="0"/>
          </a:p>
          <a:p>
            <a:pPr algn="just"/>
            <a:endParaRPr lang="ru-RU" sz="1800" dirty="0"/>
          </a:p>
          <a:p>
            <a:endParaRPr lang="ru-RU" dirty="0"/>
          </a:p>
        </p:txBody>
      </p:sp>
    </p:spTree>
    <p:extLst>
      <p:ext uri="{BB962C8B-B14F-4D97-AF65-F5344CB8AC3E}">
        <p14:creationId xmlns:p14="http://schemas.microsoft.com/office/powerpoint/2010/main" val="17841770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dirty="0"/>
              <a:t>Институт деловой репутации в России</a:t>
            </a:r>
          </a:p>
        </p:txBody>
      </p:sp>
      <p:sp>
        <p:nvSpPr>
          <p:cNvPr id="3" name="Объект 2"/>
          <p:cNvSpPr>
            <a:spLocks noGrp="1"/>
          </p:cNvSpPr>
          <p:nvPr>
            <p:ph sz="quarter" idx="13"/>
          </p:nvPr>
        </p:nvSpPr>
        <p:spPr/>
        <p:txBody>
          <a:bodyPr>
            <a:normAutofit/>
          </a:bodyPr>
          <a:lstStyle/>
          <a:p>
            <a:pPr algn="just"/>
            <a:r>
              <a:rPr lang="ru-RU" sz="1800" dirty="0"/>
              <a:t>Федеральный закон от 29.07.2017 № 281-ФЗ, вступил в силу 28.01.2018</a:t>
            </a:r>
          </a:p>
          <a:p>
            <a:pPr algn="just"/>
            <a:r>
              <a:rPr lang="ru-RU" sz="1800" dirty="0"/>
              <a:t>Для кредитных организаций, страховых организаций, негосударственных пенсионных фондов, управляющих компаний инвестиционных фондов, паевых инвестиционных фондов и негосударственных пенсионных фондов, а также микрокредитных компаний - соответствие требованиям к деловой репутации специального должностного лица</a:t>
            </a:r>
          </a:p>
          <a:p>
            <a:pPr algn="just"/>
            <a:r>
              <a:rPr lang="ru-RU" sz="1800" dirty="0"/>
              <a:t>Аналогичные требования при временном исполнении функций</a:t>
            </a:r>
          </a:p>
          <a:p>
            <a:pPr algn="just"/>
            <a:endParaRPr lang="ru-RU" sz="1800" dirty="0"/>
          </a:p>
          <a:p>
            <a:pPr algn="just"/>
            <a:endParaRPr lang="ru-RU" sz="1800" dirty="0"/>
          </a:p>
          <a:p>
            <a:endParaRPr lang="ru-RU" dirty="0"/>
          </a:p>
        </p:txBody>
      </p:sp>
    </p:spTree>
    <p:extLst>
      <p:ext uri="{BB962C8B-B14F-4D97-AF65-F5344CB8AC3E}">
        <p14:creationId xmlns:p14="http://schemas.microsoft.com/office/powerpoint/2010/main" val="27892883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Несоответствие требованиям к деловой репутации</a:t>
            </a:r>
          </a:p>
        </p:txBody>
      </p:sp>
      <p:sp>
        <p:nvSpPr>
          <p:cNvPr id="3" name="Объект 2"/>
          <p:cNvSpPr>
            <a:spLocks noGrp="1"/>
          </p:cNvSpPr>
          <p:nvPr>
            <p:ph sz="quarter" idx="13"/>
          </p:nvPr>
        </p:nvSpPr>
        <p:spPr/>
        <p:txBody>
          <a:bodyPr/>
          <a:lstStyle/>
          <a:p>
            <a:pPr marL="0" indent="0">
              <a:buNone/>
            </a:pPr>
            <a:r>
              <a:rPr lang="ru-RU" dirty="0"/>
              <a:t>Для финансовых организаций установлен целый ряд критериев, в том числе:</a:t>
            </a:r>
          </a:p>
          <a:p>
            <a:pPr algn="just"/>
            <a:r>
              <a:rPr lang="ru-RU" dirty="0"/>
              <a:t>Работа СДЛ в финансовой организации, в отношении которой принято решение ЦБ об осуществлении мер по предупреждению банкротства, назначении временной администрации, отзыве лицензии в течение 12 месяцев, предшествовавших принятию решения. Ограничение на 10 лет для кредитных организаций, 5 лет для иных организаций </a:t>
            </a:r>
          </a:p>
          <a:p>
            <a:pPr algn="just"/>
            <a:r>
              <a:rPr lang="ru-RU" dirty="0"/>
              <a:t>Признание банкротом физического лица или предпринимателя. Ограничение 10 лет для кредитных организаций, 5 лет для иных организаций</a:t>
            </a:r>
          </a:p>
          <a:p>
            <a:pPr algn="just"/>
            <a:r>
              <a:rPr lang="ru-RU" dirty="0"/>
              <a:t>Нарушения, связанные с использованием инсайдерской информации</a:t>
            </a:r>
          </a:p>
          <a:p>
            <a:pPr algn="just"/>
            <a:r>
              <a:rPr lang="ru-RU" dirty="0"/>
              <a:t>Ведение ЦБ баз данных в соответсвии с Положением от 27 декабря 2017 г. № 625-П</a:t>
            </a:r>
          </a:p>
        </p:txBody>
      </p:sp>
    </p:spTree>
    <p:extLst>
      <p:ext uri="{BB962C8B-B14F-4D97-AF65-F5344CB8AC3E}">
        <p14:creationId xmlns:p14="http://schemas.microsoft.com/office/powerpoint/2010/main" val="17054045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Несоответствие требованиям к деловой репутации</a:t>
            </a:r>
          </a:p>
        </p:txBody>
      </p:sp>
      <p:sp>
        <p:nvSpPr>
          <p:cNvPr id="3" name="Объект 2"/>
          <p:cNvSpPr>
            <a:spLocks noGrp="1"/>
          </p:cNvSpPr>
          <p:nvPr>
            <p:ph sz="quarter" idx="13"/>
          </p:nvPr>
        </p:nvSpPr>
        <p:spPr/>
        <p:txBody>
          <a:bodyPr/>
          <a:lstStyle/>
          <a:p>
            <a:pPr algn="just"/>
            <a:r>
              <a:rPr lang="ru-RU" dirty="0"/>
              <a:t>Увольнение лица, не соответствующего квалификационным требованиям или требованиям к деловой репутации в течение месяца с информированием Банка России.</a:t>
            </a:r>
          </a:p>
          <a:p>
            <a:pPr algn="just"/>
            <a:r>
              <a:rPr lang="ru-RU" dirty="0"/>
              <a:t>Банк России – предписания о замене лиц, не соответствующих требованиям к деловой репутации. Предписание – основание для увольнения.</a:t>
            </a:r>
          </a:p>
          <a:p>
            <a:pPr algn="just"/>
            <a:r>
              <a:rPr lang="ru-RU" dirty="0"/>
              <a:t>Право на обжалование.</a:t>
            </a:r>
          </a:p>
        </p:txBody>
      </p:sp>
    </p:spTree>
    <p:extLst>
      <p:ext uri="{BB962C8B-B14F-4D97-AF65-F5344CB8AC3E}">
        <p14:creationId xmlns:p14="http://schemas.microsoft.com/office/powerpoint/2010/main" val="34481968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60648"/>
            <a:ext cx="7924800" cy="1080120"/>
          </a:xfrm>
        </p:spPr>
        <p:txBody>
          <a:bodyPr/>
          <a:lstStyle/>
          <a:p>
            <a:pPr algn="ctr"/>
            <a:r>
              <a:rPr lang="ru-RU" sz="2800" dirty="0"/>
              <a:t>Обжалование решений о несоответствии требованиям к деловой репутации</a:t>
            </a:r>
          </a:p>
        </p:txBody>
      </p:sp>
      <p:sp>
        <p:nvSpPr>
          <p:cNvPr id="3" name="Объект 2"/>
          <p:cNvSpPr>
            <a:spLocks noGrp="1"/>
          </p:cNvSpPr>
          <p:nvPr>
            <p:ph sz="quarter" idx="13"/>
          </p:nvPr>
        </p:nvSpPr>
        <p:spPr/>
        <p:txBody>
          <a:bodyPr/>
          <a:lstStyle/>
          <a:p>
            <a:r>
              <a:rPr lang="ru-RU" dirty="0"/>
              <a:t>Указание Банка России от 26 декабря 2017 г. № 4666-У. Порядок обжалования.</a:t>
            </a:r>
          </a:p>
          <a:p>
            <a:r>
              <a:rPr lang="ru-RU" dirty="0"/>
              <a:t>Обжалование решений в Комиссию Банка России по рассмотрению жалоб.</a:t>
            </a:r>
          </a:p>
          <a:p>
            <a:r>
              <a:rPr lang="ru-RU" dirty="0"/>
              <a:t>Срок рассмотрения жалоб 30 дней с даты получения, может быть продлен на 15 дней.</a:t>
            </a:r>
          </a:p>
          <a:p>
            <a:r>
              <a:rPr lang="ru-RU" dirty="0"/>
              <a:t>Что может послужить основанием для пересмотра решений?</a:t>
            </a:r>
          </a:p>
        </p:txBody>
      </p:sp>
    </p:spTree>
    <p:extLst>
      <p:ext uri="{BB962C8B-B14F-4D97-AF65-F5344CB8AC3E}">
        <p14:creationId xmlns:p14="http://schemas.microsoft.com/office/powerpoint/2010/main" val="32097874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476672"/>
            <a:ext cx="7924800" cy="720080"/>
          </a:xfrm>
        </p:spPr>
        <p:txBody>
          <a:bodyPr/>
          <a:lstStyle/>
          <a:p>
            <a:pPr algn="ctr"/>
            <a:r>
              <a:rPr lang="ru-RU" dirty="0"/>
              <a:t>Обзор практики рассмотрения жалоб</a:t>
            </a:r>
          </a:p>
        </p:txBody>
      </p:sp>
      <p:sp>
        <p:nvSpPr>
          <p:cNvPr id="3" name="Объект 2"/>
          <p:cNvSpPr>
            <a:spLocks noGrp="1"/>
          </p:cNvSpPr>
          <p:nvPr>
            <p:ph sz="quarter" idx="13"/>
          </p:nvPr>
        </p:nvSpPr>
        <p:spPr/>
        <p:txBody>
          <a:bodyPr/>
          <a:lstStyle/>
          <a:p>
            <a:pPr marL="0" indent="0">
              <a:buNone/>
            </a:pPr>
            <a:r>
              <a:rPr lang="ru-RU" dirty="0"/>
              <a:t>Обзор ЦБ за 2019 г. Учитывались следующие факторы:</a:t>
            </a:r>
          </a:p>
          <a:p>
            <a:pPr marL="0" indent="0">
              <a:buNone/>
            </a:pPr>
            <a:r>
              <a:rPr lang="ru-RU" dirty="0"/>
              <a:t>Общие:</a:t>
            </a:r>
          </a:p>
          <a:p>
            <a:r>
              <a:rPr lang="ru-RU" dirty="0"/>
              <a:t>должностные обязанности</a:t>
            </a:r>
          </a:p>
          <a:p>
            <a:r>
              <a:rPr lang="ru-RU" dirty="0"/>
              <a:t>действие и бездействие, непринятие надлежащих мер</a:t>
            </a:r>
          </a:p>
          <a:p>
            <a:r>
              <a:rPr lang="ru-RU" dirty="0"/>
              <a:t>период работы и период совершения нарушений</a:t>
            </a:r>
          </a:p>
          <a:p>
            <a:pPr marL="0" indent="0">
              <a:buNone/>
            </a:pPr>
            <a:r>
              <a:rPr lang="ru-RU" dirty="0"/>
              <a:t>Специальные:</a:t>
            </a:r>
          </a:p>
          <a:p>
            <a:r>
              <a:rPr lang="ru-RU" dirty="0"/>
              <a:t>отсутствие в числе оснований для отзыва лицензии нарушений в области ПОД/ФТ</a:t>
            </a:r>
          </a:p>
          <a:p>
            <a:r>
              <a:rPr lang="ru-RU" dirty="0"/>
              <a:t>отсутствие мер воздействия за нарушения в области ПОД/ФТ, примененных к банку в течение 12 месяцев, предшествовавших отзыву лицензии</a:t>
            </a:r>
          </a:p>
          <a:p>
            <a:r>
              <a:rPr lang="ru-RU" dirty="0"/>
              <a:t>отсутствие фактов привлечения заявителя к административной ответственности за нарушения в области ПОД/ФТ</a:t>
            </a:r>
          </a:p>
        </p:txBody>
      </p:sp>
    </p:spTree>
    <p:extLst>
      <p:ext uri="{BB962C8B-B14F-4D97-AF65-F5344CB8AC3E}">
        <p14:creationId xmlns:p14="http://schemas.microsoft.com/office/powerpoint/2010/main" val="12846782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программа организации системы ПОД/ФТ</a:t>
            </a:r>
          </a:p>
        </p:txBody>
      </p:sp>
      <p:sp>
        <p:nvSpPr>
          <p:cNvPr id="3" name="Объект 2"/>
          <p:cNvSpPr>
            <a:spLocks noGrp="1"/>
          </p:cNvSpPr>
          <p:nvPr>
            <p:ph sz="quarter" idx="13"/>
          </p:nvPr>
        </p:nvSpPr>
        <p:spPr/>
        <p:txBody>
          <a:bodyPr>
            <a:normAutofit/>
          </a:bodyPr>
          <a:lstStyle/>
          <a:p>
            <a:pPr algn="just"/>
            <a:r>
              <a:rPr lang="ru-RU" dirty="0"/>
              <a:t>Подразделение по ПОД/ФТ. Для страховых компаний и профучастников обязательно создание подразделения или возложение функций на какое-то структурное подразделение</a:t>
            </a:r>
          </a:p>
          <a:p>
            <a:pPr algn="just"/>
            <a:r>
              <a:rPr lang="ru-RU" dirty="0"/>
              <a:t>Возможно внутреннее совместительство</a:t>
            </a:r>
          </a:p>
          <a:p>
            <a:pPr algn="just"/>
            <a:r>
              <a:rPr lang="ru-RU" dirty="0"/>
              <a:t>Возможно внешнее совместительство с некоторыми ограничениями (Письмо Банка России от 27 августа 2015 г. </a:t>
            </a:r>
            <a:r>
              <a:rPr lang="en-GB" dirty="0"/>
              <a:t>N 12-1-10/1988</a:t>
            </a:r>
            <a:r>
              <a:rPr lang="ru-RU" dirty="0"/>
              <a:t>)</a:t>
            </a:r>
          </a:p>
          <a:p>
            <a:pPr algn="just"/>
            <a:endParaRPr lang="ru-RU" dirty="0"/>
          </a:p>
        </p:txBody>
      </p:sp>
    </p:spTree>
    <p:extLst>
      <p:ext uri="{BB962C8B-B14F-4D97-AF65-F5344CB8AC3E}">
        <p14:creationId xmlns:p14="http://schemas.microsoft.com/office/powerpoint/2010/main" val="8617191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Программа идентификации</a:t>
            </a:r>
          </a:p>
        </p:txBody>
      </p:sp>
      <p:sp>
        <p:nvSpPr>
          <p:cNvPr id="3" name="Объект 2"/>
          <p:cNvSpPr>
            <a:spLocks noGrp="1"/>
          </p:cNvSpPr>
          <p:nvPr>
            <p:ph sz="quarter" idx="13"/>
          </p:nvPr>
        </p:nvSpPr>
        <p:spPr/>
        <p:txBody>
          <a:bodyPr/>
          <a:lstStyle/>
          <a:p>
            <a:pPr algn="just"/>
            <a:r>
              <a:rPr lang="ru-RU" dirty="0"/>
              <a:t>Перечень лиц, осуществляющих идентификацию</a:t>
            </a:r>
          </a:p>
          <a:p>
            <a:pPr algn="just"/>
            <a:r>
              <a:rPr lang="ru-RU" dirty="0"/>
              <a:t>Перечень документов, удостоверяющих личность, и требования к документам. Проблема с паспортами ДНР и ЛНР</a:t>
            </a:r>
          </a:p>
          <a:p>
            <a:pPr algn="just"/>
            <a:r>
              <a:rPr lang="ru-RU" dirty="0"/>
              <a:t>Анкета или досье клиента</a:t>
            </a:r>
          </a:p>
          <a:p>
            <a:pPr algn="just"/>
            <a:r>
              <a:rPr lang="ru-RU" dirty="0"/>
              <a:t>Указание на обязательное использование некредитной финансовой организацией при проведении процедуры идентификации доступных на законных основаниях источников информации (с указанием источников), в том числе использование сведений, предоставляемых органами государственной власти</a:t>
            </a:r>
          </a:p>
          <a:p>
            <a:endParaRPr lang="ru-RU" dirty="0"/>
          </a:p>
        </p:txBody>
      </p:sp>
    </p:spTree>
    <p:extLst>
      <p:ext uri="{BB962C8B-B14F-4D97-AF65-F5344CB8AC3E}">
        <p14:creationId xmlns:p14="http://schemas.microsoft.com/office/powerpoint/2010/main" val="7295663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Идентификация бенефициарных владельцев</a:t>
            </a:r>
          </a:p>
        </p:txBody>
      </p:sp>
      <p:sp>
        <p:nvSpPr>
          <p:cNvPr id="3" name="Объект 2"/>
          <p:cNvSpPr>
            <a:spLocks noGrp="1"/>
          </p:cNvSpPr>
          <p:nvPr>
            <p:ph sz="quarter" idx="13"/>
          </p:nvPr>
        </p:nvSpPr>
        <p:spPr/>
        <p:txBody>
          <a:bodyPr/>
          <a:lstStyle/>
          <a:p>
            <a:pPr algn="just"/>
            <a:r>
              <a:rPr lang="ru-RU" sz="2000" dirty="0"/>
              <a:t>Стандарты ФАТФ</a:t>
            </a:r>
          </a:p>
          <a:p>
            <a:pPr algn="just"/>
            <a:r>
              <a:rPr lang="ru-RU" sz="2000" dirty="0"/>
              <a:t>4-я и 5-я Директивы ЕС</a:t>
            </a:r>
          </a:p>
          <a:p>
            <a:pPr algn="just"/>
            <a:r>
              <a:rPr lang="ru-RU" sz="2000" dirty="0"/>
              <a:t>Рабочая группа Управления ООН по наркотикам и преступности и Всемирного банка</a:t>
            </a:r>
          </a:p>
          <a:p>
            <a:pPr marL="0" indent="0">
              <a:buNone/>
            </a:pPr>
            <a:endParaRPr lang="ru-RU" dirty="0"/>
          </a:p>
        </p:txBody>
      </p:sp>
    </p:spTree>
    <p:extLst>
      <p:ext uri="{BB962C8B-B14F-4D97-AF65-F5344CB8AC3E}">
        <p14:creationId xmlns:p14="http://schemas.microsoft.com/office/powerpoint/2010/main" val="30226953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Идентификация бенефициарных владельцев</a:t>
            </a:r>
          </a:p>
        </p:txBody>
      </p:sp>
      <p:sp>
        <p:nvSpPr>
          <p:cNvPr id="3" name="Объект 2"/>
          <p:cNvSpPr>
            <a:spLocks noGrp="1"/>
          </p:cNvSpPr>
          <p:nvPr>
            <p:ph sz="quarter" idx="13"/>
          </p:nvPr>
        </p:nvSpPr>
        <p:spPr>
          <a:xfrm>
            <a:off x="609600" y="1600200"/>
            <a:ext cx="7924800" cy="4709120"/>
          </a:xfrm>
        </p:spPr>
        <p:txBody>
          <a:bodyPr>
            <a:normAutofit fontScale="92500" lnSpcReduction="20000"/>
          </a:bodyPr>
          <a:lstStyle/>
          <a:p>
            <a:pPr algn="just"/>
            <a:r>
              <a:rPr lang="ru-RU" sz="1900" dirty="0"/>
              <a:t>Бенефициарный владелец – физическое лицо, которое в конечном счете прямо или косвенно (через третьих лиц) владеет (имеет преобладающее участие более 25 процентов в капитале) клиентом - юридическим лицом либо имеет возможность контролировать действия клиента </a:t>
            </a:r>
            <a:r>
              <a:rPr lang="de-DE" sz="1900" dirty="0"/>
              <a:t>(</a:t>
            </a:r>
            <a:r>
              <a:rPr lang="ru-RU" sz="1900" dirty="0"/>
              <a:t>Россия)</a:t>
            </a:r>
          </a:p>
          <a:p>
            <a:pPr marL="0" indent="0" algn="just">
              <a:buNone/>
            </a:pPr>
            <a:endParaRPr lang="ru-RU" sz="1900" dirty="0"/>
          </a:p>
          <a:p>
            <a:pPr algn="just"/>
            <a:r>
              <a:rPr lang="ru-RU" sz="1900" dirty="0"/>
              <a:t>Бенефициарный собственник </a:t>
            </a:r>
            <a:r>
              <a:rPr lang="de-DE" sz="1900" dirty="0"/>
              <a:t>(</a:t>
            </a:r>
            <a:r>
              <a:rPr lang="ru-RU" sz="1900" dirty="0"/>
              <a:t>Республика Казахстан)</a:t>
            </a:r>
          </a:p>
          <a:p>
            <a:pPr marL="0" indent="0" algn="just">
              <a:buNone/>
            </a:pPr>
            <a:endParaRPr lang="ru-RU" sz="1900" dirty="0"/>
          </a:p>
          <a:p>
            <a:pPr algn="just"/>
            <a:r>
              <a:rPr lang="ru-RU" sz="1900" dirty="0"/>
              <a:t>Бенефициарный владелец – от 10 процентов акций, долей </a:t>
            </a:r>
            <a:r>
              <a:rPr lang="de-DE" sz="1900" dirty="0"/>
              <a:t>(</a:t>
            </a:r>
            <a:r>
              <a:rPr lang="ru-RU" sz="1900" dirty="0"/>
              <a:t>Республика Беларусь)</a:t>
            </a:r>
          </a:p>
          <a:p>
            <a:pPr marL="0" indent="0" algn="just">
              <a:buNone/>
            </a:pPr>
            <a:endParaRPr lang="ru-RU" sz="1900" dirty="0"/>
          </a:p>
          <a:p>
            <a:pPr algn="just"/>
            <a:r>
              <a:rPr lang="ru-RU" sz="1900" dirty="0"/>
              <a:t>Бенефициарный собственник </a:t>
            </a:r>
            <a:r>
              <a:rPr lang="de-DE" sz="1900" dirty="0"/>
              <a:t>(</a:t>
            </a:r>
            <a:r>
              <a:rPr lang="ru-RU" sz="1900" dirty="0"/>
              <a:t>выгодоприобретатель) - лицо, обладающее правом собственности на денежные средства или имущество и от имени и/или за счет которого клиентом совершается операция (сделка) с денежными средствами или имуществом, либо в соответствии с заключенным договором между таким лицом и клиентом, имеющее возможность прямо или косвенно влиять на совершение клиентом операций (сделок) с денежными средствами или имуществом </a:t>
            </a:r>
            <a:r>
              <a:rPr lang="de-DE" sz="1900" dirty="0"/>
              <a:t>(</a:t>
            </a:r>
            <a:r>
              <a:rPr lang="ru-RU" sz="1900" dirty="0"/>
              <a:t>Кыргызская Республика)</a:t>
            </a:r>
          </a:p>
          <a:p>
            <a:endParaRPr lang="ru-RU" dirty="0"/>
          </a:p>
        </p:txBody>
      </p:sp>
    </p:spTree>
    <p:extLst>
      <p:ext uri="{BB962C8B-B14F-4D97-AF65-F5344CB8AC3E}">
        <p14:creationId xmlns:p14="http://schemas.microsoft.com/office/powerpoint/2010/main" val="2647754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Идентификация бенефициарных владельцев</a:t>
            </a:r>
          </a:p>
        </p:txBody>
      </p:sp>
      <p:sp>
        <p:nvSpPr>
          <p:cNvPr id="3" name="Объект 2"/>
          <p:cNvSpPr>
            <a:spLocks noGrp="1"/>
          </p:cNvSpPr>
          <p:nvPr>
            <p:ph sz="quarter" idx="13"/>
          </p:nvPr>
        </p:nvSpPr>
        <p:spPr/>
        <p:txBody>
          <a:bodyPr/>
          <a:lstStyle/>
          <a:p>
            <a:pPr algn="just"/>
            <a:r>
              <a:rPr lang="ru-RU" sz="2000" dirty="0"/>
              <a:t>Россия - обязанность организаций знать бенефициарных владельцев</a:t>
            </a:r>
          </a:p>
          <a:p>
            <a:pPr algn="just"/>
            <a:r>
              <a:rPr lang="ru-RU" sz="2000" dirty="0"/>
              <a:t>ЕС - Реестры бенефициарных владельцев</a:t>
            </a:r>
            <a:endParaRPr lang="ru-RU" dirty="0"/>
          </a:p>
        </p:txBody>
      </p:sp>
    </p:spTree>
    <p:extLst>
      <p:ext uri="{BB962C8B-B14F-4D97-AF65-F5344CB8AC3E}">
        <p14:creationId xmlns:p14="http://schemas.microsoft.com/office/powerpoint/2010/main" val="7192107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Идентификация бенефициарных владельцев</a:t>
            </a:r>
          </a:p>
        </p:txBody>
      </p:sp>
      <p:sp>
        <p:nvSpPr>
          <p:cNvPr id="3" name="Объект 2"/>
          <p:cNvSpPr>
            <a:spLocks noGrp="1"/>
          </p:cNvSpPr>
          <p:nvPr>
            <p:ph sz="quarter" idx="13"/>
          </p:nvPr>
        </p:nvSpPr>
        <p:spPr/>
        <p:txBody>
          <a:bodyPr>
            <a:normAutofit/>
          </a:bodyPr>
          <a:lstStyle/>
          <a:p>
            <a:r>
              <a:rPr lang="ru-RU" sz="2000" dirty="0"/>
              <a:t>Различные подходы к идентификации бенефициарных владельцев в кредитных и иных организациях</a:t>
            </a:r>
            <a:endParaRPr lang="en-US" sz="2000" dirty="0"/>
          </a:p>
          <a:p>
            <a:endParaRPr lang="de-DE" sz="2000" dirty="0"/>
          </a:p>
          <a:p>
            <a:r>
              <a:rPr lang="ru-RU" sz="2000" dirty="0"/>
              <a:t>Признание бенефициарным владельцем единоличного исполнительного органа</a:t>
            </a:r>
            <a:endParaRPr lang="de-DE" sz="2000" dirty="0"/>
          </a:p>
        </p:txBody>
      </p:sp>
    </p:spTree>
    <p:extLst>
      <p:ext uri="{BB962C8B-B14F-4D97-AF65-F5344CB8AC3E}">
        <p14:creationId xmlns:p14="http://schemas.microsoft.com/office/powerpoint/2010/main" val="33002962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Идентификация бенефициарных владельцев</a:t>
            </a:r>
          </a:p>
        </p:txBody>
      </p:sp>
      <p:sp>
        <p:nvSpPr>
          <p:cNvPr id="3" name="Объект 2"/>
          <p:cNvSpPr>
            <a:spLocks noGrp="1"/>
          </p:cNvSpPr>
          <p:nvPr>
            <p:ph sz="quarter" idx="13"/>
          </p:nvPr>
        </p:nvSpPr>
        <p:spPr/>
        <p:txBody>
          <a:bodyPr>
            <a:normAutofit/>
          </a:bodyPr>
          <a:lstStyle/>
          <a:p>
            <a:pPr algn="just"/>
            <a:r>
              <a:rPr lang="ru-RU" sz="2000" dirty="0"/>
              <a:t>Указание Банка России от 5 октября 2017 г. № 4568-У Изменения Положения Банка России № 445-П по </a:t>
            </a:r>
            <a:r>
              <a:rPr lang="ru-RU" sz="2000" dirty="0" err="1"/>
              <a:t>некредитным</a:t>
            </a:r>
            <a:r>
              <a:rPr lang="ru-RU" sz="2000" dirty="0"/>
              <a:t> организациям </a:t>
            </a:r>
            <a:r>
              <a:rPr lang="de-DE" sz="2000" dirty="0"/>
              <a:t>(</a:t>
            </a:r>
            <a:r>
              <a:rPr lang="ru-RU" sz="2000" dirty="0"/>
              <a:t>вступило в силу 17 ноября 2017 г.)</a:t>
            </a:r>
          </a:p>
          <a:p>
            <a:pPr algn="just"/>
            <a:r>
              <a:rPr lang="ru-RU" sz="2000" dirty="0"/>
              <a:t>Документальное фиксирование сведений о бенефициарных владельцах, предоставленных клиентом, и сведений, полученных самой организацией при использовании иных доступных на законных основаниях источников информации</a:t>
            </a:r>
          </a:p>
        </p:txBody>
      </p:sp>
    </p:spTree>
    <p:extLst>
      <p:ext uri="{BB962C8B-B14F-4D97-AF65-F5344CB8AC3E}">
        <p14:creationId xmlns:p14="http://schemas.microsoft.com/office/powerpoint/2010/main" val="10416955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Идентификация бенефициарных владельцев</a:t>
            </a:r>
          </a:p>
        </p:txBody>
      </p:sp>
      <p:sp>
        <p:nvSpPr>
          <p:cNvPr id="3" name="Объект 2"/>
          <p:cNvSpPr>
            <a:spLocks noGrp="1"/>
          </p:cNvSpPr>
          <p:nvPr>
            <p:ph sz="quarter" idx="13"/>
          </p:nvPr>
        </p:nvSpPr>
        <p:spPr/>
        <p:txBody>
          <a:bodyPr>
            <a:normAutofit/>
          </a:bodyPr>
          <a:lstStyle/>
          <a:p>
            <a:pPr marL="0" indent="0" algn="just">
              <a:buNone/>
            </a:pPr>
            <a:r>
              <a:rPr lang="ru-RU" sz="2000" dirty="0"/>
              <a:t>Источники информации:</a:t>
            </a:r>
          </a:p>
          <a:p>
            <a:pPr algn="just"/>
            <a:r>
              <a:rPr lang="ru-RU" sz="2000" dirty="0"/>
              <a:t>Реестры бенефициарных владельцев</a:t>
            </a:r>
          </a:p>
          <a:p>
            <a:pPr algn="just"/>
            <a:r>
              <a:rPr lang="ru-RU" sz="2000" dirty="0"/>
              <a:t>Реестры компаний</a:t>
            </a:r>
          </a:p>
          <a:p>
            <a:pPr algn="just"/>
            <a:r>
              <a:rPr lang="ru-RU" sz="2000" dirty="0"/>
              <a:t>Коммерческие базы данных, указанные в ПВК</a:t>
            </a:r>
          </a:p>
        </p:txBody>
      </p:sp>
    </p:spTree>
    <p:extLst>
      <p:ext uri="{BB962C8B-B14F-4D97-AF65-F5344CB8AC3E}">
        <p14:creationId xmlns:p14="http://schemas.microsoft.com/office/powerpoint/2010/main" val="22858577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dirty="0"/>
              <a:t>Идентификация и изучение публичных должностных лиц</a:t>
            </a:r>
          </a:p>
        </p:txBody>
      </p:sp>
      <p:sp>
        <p:nvSpPr>
          <p:cNvPr id="3" name="Объект 2"/>
          <p:cNvSpPr>
            <a:spLocks noGrp="1"/>
          </p:cNvSpPr>
          <p:nvPr>
            <p:ph sz="quarter" idx="13"/>
          </p:nvPr>
        </p:nvSpPr>
        <p:spPr/>
        <p:txBody>
          <a:bodyPr>
            <a:normAutofit/>
          </a:bodyPr>
          <a:lstStyle/>
          <a:p>
            <a:pPr algn="just"/>
            <a:r>
              <a:rPr lang="ru-RU" dirty="0"/>
              <a:t>Иностранные публичные должностные лица, их супруги и близкие родственники</a:t>
            </a:r>
          </a:p>
          <a:p>
            <a:pPr algn="just"/>
            <a:r>
              <a:rPr lang="ru-RU" dirty="0"/>
              <a:t>Должностные лица публичных международных организаций (статус организации)</a:t>
            </a:r>
          </a:p>
          <a:p>
            <a:pPr algn="just"/>
            <a:r>
              <a:rPr lang="ru-RU" dirty="0"/>
              <a:t>Российские публичные должностные лица</a:t>
            </a:r>
          </a:p>
          <a:p>
            <a:pPr algn="just"/>
            <a:r>
              <a:rPr lang="ru-RU" dirty="0"/>
              <a:t>Методические рекомендации Банка России  в отношении выявления и обслуживанияя ПДЛ от 27 июня 2017 г. № 13-МР (использование информационных ресурсов)</a:t>
            </a:r>
          </a:p>
          <a:p>
            <a:pPr algn="just"/>
            <a:r>
              <a:rPr lang="ru-RU" dirty="0"/>
              <a:t>Методические рекомендации Банка России по работе с отдельными категориями клиентов от 27 декабря 2018 г. № 33-МР (Определение наличия статуса ПДЛ у бенефициарного владельца)</a:t>
            </a:r>
          </a:p>
        </p:txBody>
      </p:sp>
    </p:spTree>
    <p:extLst>
      <p:ext uri="{BB962C8B-B14F-4D97-AF65-F5344CB8AC3E}">
        <p14:creationId xmlns:p14="http://schemas.microsoft.com/office/powerpoint/2010/main" val="39518776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dirty="0"/>
              <a:t>Идентификация и изучение публичных должностных лиц</a:t>
            </a:r>
          </a:p>
        </p:txBody>
      </p:sp>
      <p:sp>
        <p:nvSpPr>
          <p:cNvPr id="3" name="Объект 2"/>
          <p:cNvSpPr>
            <a:spLocks noGrp="1"/>
          </p:cNvSpPr>
          <p:nvPr>
            <p:ph sz="quarter" idx="13"/>
          </p:nvPr>
        </p:nvSpPr>
        <p:spPr/>
        <p:txBody>
          <a:bodyPr>
            <a:normAutofit/>
          </a:bodyPr>
          <a:lstStyle/>
          <a:p>
            <a:pPr algn="just"/>
            <a:r>
              <a:rPr lang="ru-RU" dirty="0"/>
              <a:t>Иностранные публичные должностные лица, их супруги и близкие родственники</a:t>
            </a:r>
          </a:p>
          <a:p>
            <a:pPr marL="0" indent="0" algn="just">
              <a:buNone/>
            </a:pPr>
            <a:r>
              <a:rPr lang="ru-RU" dirty="0"/>
              <a:t>Меры по определению источников происхождения средств:</a:t>
            </a:r>
          </a:p>
          <a:p>
            <a:pPr algn="just"/>
            <a:r>
              <a:rPr lang="ru-RU" dirty="0"/>
              <a:t>государственные (торговые) реестры юридических лиц</a:t>
            </a:r>
          </a:p>
          <a:p>
            <a:pPr algn="just"/>
            <a:r>
              <a:rPr lang="ru-RU" dirty="0"/>
              <a:t>реестры владельцев недвижимости</a:t>
            </a:r>
          </a:p>
          <a:p>
            <a:pPr algn="just"/>
            <a:r>
              <a:rPr lang="ru-RU" dirty="0"/>
              <a:t>публикации в электронных средствах массовой информации</a:t>
            </a:r>
          </a:p>
          <a:p>
            <a:pPr algn="just"/>
            <a:r>
              <a:rPr lang="ru-RU" dirty="0"/>
              <a:t>коммерческие базы данных</a:t>
            </a:r>
          </a:p>
          <a:p>
            <a:pPr algn="just"/>
            <a:r>
              <a:rPr lang="ru-RU" dirty="0"/>
              <a:t>декларации о доходах</a:t>
            </a:r>
          </a:p>
          <a:p>
            <a:pPr marL="0" indent="0" algn="just">
              <a:buNone/>
            </a:pPr>
            <a:endParaRPr lang="ru-RU" dirty="0"/>
          </a:p>
        </p:txBody>
      </p:sp>
    </p:spTree>
    <p:extLst>
      <p:ext uri="{BB962C8B-B14F-4D97-AF65-F5344CB8AC3E}">
        <p14:creationId xmlns:p14="http://schemas.microsoft.com/office/powerpoint/2010/main" val="41709284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2400" dirty="0"/>
              <a:t>Должностные лица международных организаций и российские публичные должностные лица</a:t>
            </a:r>
          </a:p>
        </p:txBody>
      </p:sp>
      <p:sp>
        <p:nvSpPr>
          <p:cNvPr id="3" name="Объект 2"/>
          <p:cNvSpPr>
            <a:spLocks noGrp="1"/>
          </p:cNvSpPr>
          <p:nvPr>
            <p:ph sz="quarter" idx="13"/>
          </p:nvPr>
        </p:nvSpPr>
        <p:spPr/>
        <p:txBody>
          <a:bodyPr/>
          <a:lstStyle/>
          <a:p>
            <a:r>
              <a:rPr lang="ru-RU" dirty="0"/>
              <a:t>Обязанность принимать меры по установлению источников происхождения средств при присвоении высокого уровня риска</a:t>
            </a:r>
          </a:p>
          <a:p>
            <a:r>
              <a:rPr lang="ru-RU" dirty="0"/>
              <a:t>Право принимать меры по установлению источников происхождения средств в иных случаях</a:t>
            </a:r>
          </a:p>
          <a:p>
            <a:pPr marL="0" indent="0">
              <a:buNone/>
            </a:pPr>
            <a:endParaRPr lang="ru-RU" dirty="0"/>
          </a:p>
        </p:txBody>
      </p:sp>
    </p:spTree>
    <p:extLst>
      <p:ext uri="{BB962C8B-B14F-4D97-AF65-F5344CB8AC3E}">
        <p14:creationId xmlns:p14="http://schemas.microsoft.com/office/powerpoint/2010/main" val="5459657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740AB-E8B9-46E1-B8BD-D14CEFDFCC1A}"/>
              </a:ext>
            </a:extLst>
          </p:cNvPr>
          <p:cNvSpPr>
            <a:spLocks noGrp="1"/>
          </p:cNvSpPr>
          <p:nvPr>
            <p:ph type="title"/>
          </p:nvPr>
        </p:nvSpPr>
        <p:spPr/>
        <p:txBody>
          <a:bodyPr/>
          <a:lstStyle/>
          <a:p>
            <a:pPr algn="ctr"/>
            <a:r>
              <a:rPr lang="ru-RU" dirty="0"/>
              <a:t>Инициатива на украине</a:t>
            </a:r>
          </a:p>
        </p:txBody>
      </p:sp>
      <p:sp>
        <p:nvSpPr>
          <p:cNvPr id="3" name="Content Placeholder 2">
            <a:extLst>
              <a:ext uri="{FF2B5EF4-FFF2-40B4-BE49-F238E27FC236}">
                <a16:creationId xmlns:a16="http://schemas.microsoft.com/office/drawing/2014/main" id="{C0A5A198-1089-4A12-A106-DA4696778E04}"/>
              </a:ext>
            </a:extLst>
          </p:cNvPr>
          <p:cNvSpPr>
            <a:spLocks noGrp="1"/>
          </p:cNvSpPr>
          <p:nvPr>
            <p:ph sz="quarter" idx="13"/>
          </p:nvPr>
        </p:nvSpPr>
        <p:spPr/>
        <p:txBody>
          <a:bodyPr/>
          <a:lstStyle/>
          <a:p>
            <a:r>
              <a:rPr lang="ru-RU" dirty="0"/>
              <a:t>Центр Антикоррупционных Действий</a:t>
            </a:r>
          </a:p>
          <a:p>
            <a:r>
              <a:rPr lang="ru-RU" dirty="0"/>
              <a:t>Реестр публичных должностных лиц и ассоциированных с ними лиц – проект, профинансированный Европейским Союзом при поддержке компании</a:t>
            </a:r>
            <a:r>
              <a:rPr lang="en-US" dirty="0"/>
              <a:t>Thomson Reuters</a:t>
            </a:r>
          </a:p>
          <a:p>
            <a:r>
              <a:rPr lang="ru-RU" dirty="0"/>
              <a:t> </a:t>
            </a:r>
            <a:r>
              <a:rPr lang="en-GB" dirty="0">
                <a:hlinkClick r:id="rId2"/>
              </a:rPr>
              <a:t>https://www.pep.org.ua</a:t>
            </a:r>
            <a:endParaRPr lang="ru-RU" dirty="0"/>
          </a:p>
          <a:p>
            <a:r>
              <a:rPr lang="ru-RU" dirty="0"/>
              <a:t>12822 публичных должностных лица</a:t>
            </a:r>
          </a:p>
          <a:p>
            <a:r>
              <a:rPr lang="ru-RU" dirty="0"/>
              <a:t>18946 членов семей и ассоциированных лиц</a:t>
            </a:r>
          </a:p>
          <a:p>
            <a:r>
              <a:rPr lang="ru-RU" dirty="0"/>
              <a:t>Сведения о карьере, семейных связях, декларации о доходах и имуществе, сведения о банковских счетах (при наличии)</a:t>
            </a:r>
          </a:p>
        </p:txBody>
      </p:sp>
    </p:spTree>
    <p:extLst>
      <p:ext uri="{BB962C8B-B14F-4D97-AF65-F5344CB8AC3E}">
        <p14:creationId xmlns:p14="http://schemas.microsoft.com/office/powerpoint/2010/main" val="390561775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Отдельные категории клиентов</a:t>
            </a:r>
          </a:p>
        </p:txBody>
      </p:sp>
      <p:sp>
        <p:nvSpPr>
          <p:cNvPr id="3" name="Объект 2"/>
          <p:cNvSpPr>
            <a:spLocks noGrp="1"/>
          </p:cNvSpPr>
          <p:nvPr>
            <p:ph sz="quarter" idx="13"/>
          </p:nvPr>
        </p:nvSpPr>
        <p:spPr/>
        <p:txBody>
          <a:bodyPr/>
          <a:lstStyle/>
          <a:p>
            <a:pPr algn="just"/>
            <a:r>
              <a:rPr lang="ru-RU" dirty="0"/>
              <a:t>Выявление среди клиентов иностранных налогоплательщиков </a:t>
            </a:r>
            <a:r>
              <a:rPr lang="de-DE" dirty="0"/>
              <a:t>(</a:t>
            </a:r>
            <a:r>
              <a:rPr lang="ru-RU" dirty="0"/>
              <a:t>Федеральный закон от 28 июня 2014 г. № 173-ФЗ)</a:t>
            </a:r>
          </a:p>
          <a:p>
            <a:pPr algn="just"/>
            <a:r>
              <a:rPr lang="ru-RU" dirty="0"/>
              <a:t>Постановление Правительства от 23 июля 2015 г. № 742 «Об утверждении Правил направления Федеральной службой по финансовому мониторингу в организации финансового рынка решения о запрете на направление информации в иностранный налоговый орган и формы решения о запрете на направление информации в иностранный налоговый орган»</a:t>
            </a:r>
          </a:p>
        </p:txBody>
      </p:sp>
    </p:spTree>
    <p:extLst>
      <p:ext uri="{BB962C8B-B14F-4D97-AF65-F5344CB8AC3E}">
        <p14:creationId xmlns:p14="http://schemas.microsoft.com/office/powerpoint/2010/main" val="42450607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2400" dirty="0"/>
              <a:t>изучение  клиента  при  приеме  на обслуживание и обслуживании</a:t>
            </a:r>
            <a:endParaRPr lang="ru-RU" dirty="0"/>
          </a:p>
        </p:txBody>
      </p:sp>
      <p:sp>
        <p:nvSpPr>
          <p:cNvPr id="3" name="Объект 2"/>
          <p:cNvSpPr>
            <a:spLocks noGrp="1"/>
          </p:cNvSpPr>
          <p:nvPr>
            <p:ph sz="quarter" idx="13"/>
          </p:nvPr>
        </p:nvSpPr>
        <p:spPr/>
        <p:txBody>
          <a:bodyPr>
            <a:normAutofit/>
          </a:bodyPr>
          <a:lstStyle/>
          <a:p>
            <a:pPr marL="0" indent="0" algn="just">
              <a:buNone/>
            </a:pPr>
            <a:r>
              <a:rPr lang="ru-RU" dirty="0"/>
              <a:t>Сбор доп. информации при идентификации и изучении клиентов:</a:t>
            </a:r>
          </a:p>
          <a:p>
            <a:pPr algn="just"/>
            <a:r>
              <a:rPr lang="ru-RU" dirty="0"/>
              <a:t>Информация о целях установления и предполагаемом характере деловых отношений  с  организацией,   осуществляющей операции  с  денежными  средствами  или  иным  имуществом </a:t>
            </a:r>
          </a:p>
          <a:p>
            <a:pPr algn="just"/>
            <a:r>
              <a:rPr lang="ru-RU" dirty="0"/>
              <a:t>Информация о целях   финансово-хозяйственной деятельности </a:t>
            </a:r>
            <a:r>
              <a:rPr lang="de-DE" dirty="0"/>
              <a:t>(</a:t>
            </a:r>
            <a:r>
              <a:rPr lang="ru-RU" dirty="0"/>
              <a:t>коды ОКВЭД, лицензии) </a:t>
            </a:r>
          </a:p>
          <a:p>
            <a:pPr algn="just"/>
            <a:r>
              <a:rPr lang="ru-RU" dirty="0"/>
              <a:t>Информация о финансовом положении и деловой репутации клиентов</a:t>
            </a:r>
          </a:p>
          <a:p>
            <a:pPr algn="just"/>
            <a:r>
              <a:rPr lang="ru-RU" dirty="0"/>
              <a:t>Право принимать меры по определению источников происхождения средств и имущества клиентов. Федеральный закон от 08.06.2015 № 140-ФЗ</a:t>
            </a:r>
          </a:p>
          <a:p>
            <a:pPr algn="just"/>
            <a:r>
              <a:rPr lang="ru-RU" dirty="0"/>
              <a:t>Информационное письмо Банка России от 27 марта 2019 г. № ИН-014-12/27 (недопустимость формального подхода, учет степени риска при принятии мер по определению источников происхождения средств)</a:t>
            </a:r>
          </a:p>
        </p:txBody>
      </p:sp>
    </p:spTree>
    <p:extLst>
      <p:ext uri="{BB962C8B-B14F-4D97-AF65-F5344CB8AC3E}">
        <p14:creationId xmlns:p14="http://schemas.microsoft.com/office/powerpoint/2010/main" val="172879295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Изучение клиентов</a:t>
            </a:r>
          </a:p>
        </p:txBody>
      </p:sp>
      <p:sp>
        <p:nvSpPr>
          <p:cNvPr id="3" name="Объект 2"/>
          <p:cNvSpPr>
            <a:spLocks noGrp="1"/>
          </p:cNvSpPr>
          <p:nvPr>
            <p:ph sz="quarter" idx="13"/>
          </p:nvPr>
        </p:nvSpPr>
        <p:spPr>
          <a:xfrm>
            <a:off x="609600" y="1484784"/>
            <a:ext cx="7924800" cy="4896544"/>
          </a:xfrm>
        </p:spPr>
        <p:txBody>
          <a:bodyPr>
            <a:normAutofit fontScale="85000" lnSpcReduction="20000"/>
          </a:bodyPr>
          <a:lstStyle/>
          <a:p>
            <a:r>
              <a:rPr lang="ru-RU" dirty="0"/>
              <a:t>Использование сведений из открытых источников.</a:t>
            </a:r>
          </a:p>
          <a:p>
            <a:pPr marL="0" indent="0">
              <a:buNone/>
            </a:pPr>
            <a:r>
              <a:rPr lang="ru-RU" dirty="0"/>
              <a:t>Российские компании:</a:t>
            </a:r>
          </a:p>
          <a:p>
            <a:r>
              <a:rPr lang="ru-RU" dirty="0"/>
              <a:t>ЕГРЮЛ:</a:t>
            </a:r>
          </a:p>
          <a:p>
            <a:r>
              <a:rPr lang="ru-RU" dirty="0"/>
              <a:t>Государственный реестр аккредитованных филиалов, представительств иностранных юридических лиц;</a:t>
            </a:r>
          </a:p>
          <a:p>
            <a:r>
              <a:rPr lang="ru-RU" dirty="0"/>
              <a:t>публичное размещение акций;</a:t>
            </a:r>
          </a:p>
          <a:p>
            <a:r>
              <a:rPr lang="ru-RU" dirty="0"/>
              <a:t>базы данных по утерянным, похищенным паспортам;</a:t>
            </a:r>
          </a:p>
          <a:p>
            <a:r>
              <a:rPr lang="ru-RU" dirty="0"/>
              <a:t>базы данных по судебным решениям;</a:t>
            </a:r>
          </a:p>
          <a:p>
            <a:r>
              <a:rPr lang="ru-RU" dirty="0"/>
              <a:t>реестры дисквалифицированных лиц;</a:t>
            </a:r>
          </a:p>
          <a:p>
            <a:r>
              <a:rPr lang="ru-RU" dirty="0"/>
              <a:t>Информация СМИ?</a:t>
            </a:r>
          </a:p>
          <a:p>
            <a:pPr marL="0" indent="0">
              <a:buNone/>
            </a:pPr>
            <a:r>
              <a:rPr lang="ru-RU" dirty="0"/>
              <a:t>Иностранные компании:</a:t>
            </a:r>
          </a:p>
          <a:p>
            <a:r>
              <a:rPr lang="ru-RU" dirty="0"/>
              <a:t>коммерческие базы данных по иностранным компаниям;</a:t>
            </a:r>
          </a:p>
          <a:p>
            <a:r>
              <a:rPr lang="ru-RU" dirty="0"/>
              <a:t>сведения из торговых реестров, реестров владельцев недвижимости, </a:t>
            </a:r>
          </a:p>
          <a:p>
            <a:r>
              <a:rPr lang="ru-RU" dirty="0"/>
              <a:t>базы данных по судебным решениям;</a:t>
            </a:r>
          </a:p>
          <a:p>
            <a:r>
              <a:rPr lang="ru-RU" dirty="0"/>
              <a:t>сведения о процедурах банкротства;</a:t>
            </a:r>
          </a:p>
          <a:p>
            <a:r>
              <a:rPr lang="ru-RU" dirty="0"/>
              <a:t>иностранные публичные должностные лица;</a:t>
            </a:r>
          </a:p>
          <a:p>
            <a:r>
              <a:rPr lang="ru-RU" dirty="0"/>
              <a:t>международные и иностранные санкционные перечни.</a:t>
            </a:r>
          </a:p>
          <a:p>
            <a:endParaRPr lang="ru-RU" dirty="0"/>
          </a:p>
          <a:p>
            <a:endParaRPr lang="ru-RU" dirty="0"/>
          </a:p>
        </p:txBody>
      </p:sp>
    </p:spTree>
    <p:extLst>
      <p:ext uri="{BB962C8B-B14F-4D97-AF65-F5344CB8AC3E}">
        <p14:creationId xmlns:p14="http://schemas.microsoft.com/office/powerpoint/2010/main" val="1320433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2000" dirty="0"/>
              <a:t>Программа управления риском легализации (отмывания) доходов, полученных преступным путем, и финансирования терроризма</a:t>
            </a:r>
          </a:p>
        </p:txBody>
      </p:sp>
      <p:sp>
        <p:nvSpPr>
          <p:cNvPr id="3" name="Объект 2"/>
          <p:cNvSpPr>
            <a:spLocks noGrp="1"/>
          </p:cNvSpPr>
          <p:nvPr>
            <p:ph sz="quarter" idx="13"/>
          </p:nvPr>
        </p:nvSpPr>
        <p:spPr/>
        <p:txBody>
          <a:bodyPr/>
          <a:lstStyle/>
          <a:p>
            <a:pPr marL="0" indent="0">
              <a:buNone/>
            </a:pPr>
            <a:r>
              <a:rPr lang="ru-RU" dirty="0"/>
              <a:t>Риск клиента и риск использования услуг организации в целях ОД/ФТ</a:t>
            </a:r>
          </a:p>
          <a:p>
            <a:pPr marL="0" indent="0">
              <a:buNone/>
            </a:pPr>
            <a:r>
              <a:rPr lang="ru-RU" dirty="0"/>
              <a:t>Уровни риска у клиентов: низкий, повышенный. Может быть больше уровней.</a:t>
            </a:r>
          </a:p>
          <a:p>
            <a:pPr marL="0" indent="0">
              <a:buNone/>
            </a:pPr>
            <a:r>
              <a:rPr lang="ru-RU" dirty="0"/>
              <a:t>Повышенный уровень риска:</a:t>
            </a:r>
          </a:p>
          <a:p>
            <a:r>
              <a:rPr lang="ru-RU" dirty="0"/>
              <a:t>страновой риск;</a:t>
            </a:r>
          </a:p>
          <a:p>
            <a:r>
              <a:rPr lang="ru-RU" dirty="0"/>
              <a:t>риск по типу клиента и (или) бенефициарного владельца;</a:t>
            </a:r>
          </a:p>
          <a:p>
            <a:r>
              <a:rPr lang="ru-RU" dirty="0"/>
              <a:t>риск, связанный с проведением клиентом определенного вида операций.</a:t>
            </a:r>
          </a:p>
          <a:p>
            <a:pPr marL="0" indent="0">
              <a:buNone/>
            </a:pPr>
            <a:r>
              <a:rPr lang="ru-RU" dirty="0"/>
              <a:t>Ст. 7.3. Федерального закона № 115-ФЗ. Важное значение  - присвоение уровня риска российским публичным должностным лицам. Учет информации из открытых источников.</a:t>
            </a:r>
          </a:p>
          <a:p>
            <a:pPr marL="0" indent="0">
              <a:buNone/>
            </a:pPr>
            <a:r>
              <a:rPr lang="ru-RU" dirty="0"/>
              <a:t>Дополнительные меры при повышенном уровне риска.</a:t>
            </a:r>
          </a:p>
          <a:p>
            <a:endParaRPr lang="ru-RU" dirty="0"/>
          </a:p>
        </p:txBody>
      </p:sp>
    </p:spTree>
    <p:extLst>
      <p:ext uri="{BB962C8B-B14F-4D97-AF65-F5344CB8AC3E}">
        <p14:creationId xmlns:p14="http://schemas.microsoft.com/office/powerpoint/2010/main" val="24531348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50E712-DD11-48DF-AE6D-73B10F81D15C}"/>
              </a:ext>
            </a:extLst>
          </p:cNvPr>
          <p:cNvSpPr>
            <a:spLocks noGrp="1"/>
          </p:cNvSpPr>
          <p:nvPr>
            <p:ph type="title"/>
          </p:nvPr>
        </p:nvSpPr>
        <p:spPr>
          <a:xfrm>
            <a:off x="609600" y="0"/>
            <a:ext cx="7924800" cy="1600200"/>
          </a:xfrm>
        </p:spPr>
        <p:txBody>
          <a:bodyPr/>
          <a:lstStyle/>
          <a:p>
            <a:pPr algn="ctr"/>
            <a:br>
              <a:rPr lang="ru-RU" dirty="0"/>
            </a:br>
            <a:br>
              <a:rPr lang="ru-RU" dirty="0"/>
            </a:br>
            <a:br>
              <a:rPr lang="ru-RU" dirty="0"/>
            </a:br>
            <a:br>
              <a:rPr lang="ru-RU" dirty="0"/>
            </a:br>
            <a:br>
              <a:rPr lang="ru-RU" dirty="0"/>
            </a:br>
            <a:br>
              <a:rPr lang="ru-RU" dirty="0"/>
            </a:br>
            <a:r>
              <a:rPr lang="ru-RU" dirty="0"/>
              <a:t>риск использования услуг организации в целях ОД/ФТ</a:t>
            </a:r>
            <a:br>
              <a:rPr lang="ru-RU" dirty="0"/>
            </a:br>
            <a:endParaRPr lang="ru-RU" dirty="0"/>
          </a:p>
        </p:txBody>
      </p:sp>
      <p:sp>
        <p:nvSpPr>
          <p:cNvPr id="3" name="Content Placeholder 2">
            <a:extLst>
              <a:ext uri="{FF2B5EF4-FFF2-40B4-BE49-F238E27FC236}">
                <a16:creationId xmlns:a16="http://schemas.microsoft.com/office/drawing/2014/main" id="{6476D561-7965-45E8-8154-732865CE3AF1}"/>
              </a:ext>
            </a:extLst>
          </p:cNvPr>
          <p:cNvSpPr>
            <a:spLocks noGrp="1"/>
          </p:cNvSpPr>
          <p:nvPr>
            <p:ph sz="quarter" idx="13"/>
          </p:nvPr>
        </p:nvSpPr>
        <p:spPr/>
        <p:txBody>
          <a:bodyPr/>
          <a:lstStyle/>
          <a:p>
            <a:pPr algn="just"/>
            <a:r>
              <a:rPr lang="ru-RU" dirty="0"/>
              <a:t>ИНФОРМАЦИОННОЕ ПИСЬМО Банка России от 19 июля 2018 г. N ИН-014-12/48</a:t>
            </a:r>
          </a:p>
          <a:p>
            <a:pPr algn="just"/>
            <a:r>
              <a:rPr lang="ru-RU" dirty="0"/>
              <a:t>Риск вовлеченности организации и сотрудников в отмывание денег/ финансирование терроризма</a:t>
            </a:r>
          </a:p>
          <a:p>
            <a:r>
              <a:rPr lang="ru-RU" dirty="0"/>
              <a:t>П.п. 4.1 и 4.3.Положения Банка России № 445-П</a:t>
            </a:r>
          </a:p>
          <a:p>
            <a:r>
              <a:rPr lang="ru-RU" dirty="0"/>
              <a:t>Документальное фиксирование результатов оценки риска</a:t>
            </a:r>
          </a:p>
          <a:p>
            <a:endParaRPr lang="ru-RU" dirty="0"/>
          </a:p>
        </p:txBody>
      </p:sp>
    </p:spTree>
    <p:extLst>
      <p:ext uri="{BB962C8B-B14F-4D97-AF65-F5344CB8AC3E}">
        <p14:creationId xmlns:p14="http://schemas.microsoft.com/office/powerpoint/2010/main" val="731183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8C38D7-DFD9-4194-B210-832656979BD9}"/>
              </a:ext>
            </a:extLst>
          </p:cNvPr>
          <p:cNvSpPr>
            <a:spLocks noGrp="1"/>
          </p:cNvSpPr>
          <p:nvPr>
            <p:ph type="title"/>
          </p:nvPr>
        </p:nvSpPr>
        <p:spPr/>
        <p:txBody>
          <a:bodyPr/>
          <a:lstStyle/>
          <a:p>
            <a:pPr algn="ctr"/>
            <a:r>
              <a:rPr lang="ru-RU" dirty="0"/>
              <a:t>Изменения законодательства</a:t>
            </a:r>
          </a:p>
        </p:txBody>
      </p:sp>
      <p:sp>
        <p:nvSpPr>
          <p:cNvPr id="3" name="Content Placeholder 2">
            <a:extLst>
              <a:ext uri="{FF2B5EF4-FFF2-40B4-BE49-F238E27FC236}">
                <a16:creationId xmlns:a16="http://schemas.microsoft.com/office/drawing/2014/main" id="{1DDD8979-6935-47BF-816A-4D94FA5C5718}"/>
              </a:ext>
            </a:extLst>
          </p:cNvPr>
          <p:cNvSpPr>
            <a:spLocks noGrp="1"/>
          </p:cNvSpPr>
          <p:nvPr>
            <p:ph sz="quarter" idx="13"/>
          </p:nvPr>
        </p:nvSpPr>
        <p:spPr/>
        <p:txBody>
          <a:bodyPr/>
          <a:lstStyle/>
          <a:p>
            <a:pPr marL="0" indent="0" algn="just">
              <a:buNone/>
            </a:pPr>
            <a:r>
              <a:rPr lang="ru-RU" dirty="0"/>
              <a:t>Указание Банка России от 27 февраля 2019 г. N 5084-У Изменение требований к правилам внутреннего контроля</a:t>
            </a:r>
          </a:p>
          <a:p>
            <a:pPr algn="just"/>
            <a:r>
              <a:rPr lang="ru-RU" dirty="0"/>
              <a:t>Учет результатов Национальной оценки рисков</a:t>
            </a:r>
          </a:p>
          <a:p>
            <a:pPr algn="just"/>
            <a:r>
              <a:rPr lang="ru-RU" dirty="0"/>
              <a:t>Мониторинг рисков использования услуг организации в целях ОД/ФТ, фиксирование результатов не реже чем раз в шесть месяцев</a:t>
            </a:r>
          </a:p>
          <a:p>
            <a:pPr algn="just"/>
            <a:r>
              <a:rPr lang="ru-RU" dirty="0"/>
              <a:t>Меры повышенного внимания при повышенном уровне риска</a:t>
            </a:r>
          </a:p>
          <a:p>
            <a:pPr algn="just"/>
            <a:r>
              <a:rPr lang="ru-RU" dirty="0"/>
              <a:t>Обязательная оценка риска, связанного с используемыми и планируемыми к использованию некредитной финансовой организацией технологиями предоставления услуг</a:t>
            </a:r>
          </a:p>
        </p:txBody>
      </p:sp>
    </p:spTree>
    <p:extLst>
      <p:ext uri="{BB962C8B-B14F-4D97-AF65-F5344CB8AC3E}">
        <p14:creationId xmlns:p14="http://schemas.microsoft.com/office/powerpoint/2010/main" val="426144453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8C38D7-DFD9-4194-B210-832656979BD9}"/>
              </a:ext>
            </a:extLst>
          </p:cNvPr>
          <p:cNvSpPr>
            <a:spLocks noGrp="1"/>
          </p:cNvSpPr>
          <p:nvPr>
            <p:ph type="title"/>
          </p:nvPr>
        </p:nvSpPr>
        <p:spPr/>
        <p:txBody>
          <a:bodyPr/>
          <a:lstStyle/>
          <a:p>
            <a:pPr algn="ctr"/>
            <a:r>
              <a:rPr lang="ru-RU" dirty="0"/>
              <a:t>риск использования услуг организации в целях ОД/ФТ</a:t>
            </a:r>
          </a:p>
        </p:txBody>
      </p:sp>
      <p:sp>
        <p:nvSpPr>
          <p:cNvPr id="3" name="Content Placeholder 2">
            <a:extLst>
              <a:ext uri="{FF2B5EF4-FFF2-40B4-BE49-F238E27FC236}">
                <a16:creationId xmlns:a16="http://schemas.microsoft.com/office/drawing/2014/main" id="{1DDD8979-6935-47BF-816A-4D94FA5C5718}"/>
              </a:ext>
            </a:extLst>
          </p:cNvPr>
          <p:cNvSpPr>
            <a:spLocks noGrp="1"/>
          </p:cNvSpPr>
          <p:nvPr>
            <p:ph sz="quarter" idx="13"/>
          </p:nvPr>
        </p:nvSpPr>
        <p:spPr/>
        <p:txBody>
          <a:bodyPr/>
          <a:lstStyle/>
          <a:p>
            <a:pPr algn="just"/>
            <a:r>
              <a:rPr lang="ru-RU" dirty="0"/>
              <a:t>По организации особое внимание может уделяться услугам, связанным с возможностью внесения или получения денежных средств в наличной форме, проведения расчетов с использованием счетов третьих лиц, географическим рискам, операциям с бюджетными средствами</a:t>
            </a:r>
          </a:p>
          <a:p>
            <a:pPr algn="just"/>
            <a:r>
              <a:rPr lang="ru-RU" dirty="0"/>
              <a:t>Собственные сообщения о необычных сделках</a:t>
            </a:r>
          </a:p>
          <a:p>
            <a:pPr algn="just"/>
            <a:r>
              <a:rPr lang="ru-RU" dirty="0"/>
              <a:t>Запросы Росфинмониторинга</a:t>
            </a:r>
          </a:p>
          <a:p>
            <a:pPr algn="just"/>
            <a:r>
              <a:rPr lang="ru-RU" dirty="0"/>
              <a:t>При проведении оценки риска могут использоваться типологии отмывания денег/ финансирования терроризма, соответствующие видам оказываемых услуг</a:t>
            </a:r>
          </a:p>
          <a:p>
            <a:pPr algn="just"/>
            <a:r>
              <a:rPr lang="ru-RU" dirty="0"/>
              <a:t>По сотрудникам особое внимание может уделяться сотрудникам, имеющим право индивидуально принимать решения о проведении операций, совершении сделок; сотрудникам, у которых существет или может возникнуть конфликт интересов</a:t>
            </a:r>
          </a:p>
          <a:p>
            <a:pPr algn="just"/>
            <a:r>
              <a:rPr lang="ru-RU" dirty="0"/>
              <a:t>При проведении оценки рисков учитываются существующие в организации механизмы внутреннего контроля и внутреннего аудита</a:t>
            </a:r>
          </a:p>
        </p:txBody>
      </p:sp>
    </p:spTree>
    <p:extLst>
      <p:ext uri="{BB962C8B-B14F-4D97-AF65-F5344CB8AC3E}">
        <p14:creationId xmlns:p14="http://schemas.microsoft.com/office/powerpoint/2010/main" val="334138312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Страновые и региональные риски</a:t>
            </a:r>
            <a:br>
              <a:rPr lang="ru-RU" dirty="0"/>
            </a:br>
            <a:endParaRPr lang="ru-RU" dirty="0"/>
          </a:p>
        </p:txBody>
      </p:sp>
      <p:sp>
        <p:nvSpPr>
          <p:cNvPr id="3" name="Объект 2"/>
          <p:cNvSpPr>
            <a:spLocks noGrp="1"/>
          </p:cNvSpPr>
          <p:nvPr>
            <p:ph sz="quarter" idx="13"/>
          </p:nvPr>
        </p:nvSpPr>
        <p:spPr/>
        <p:txBody>
          <a:bodyPr/>
          <a:lstStyle/>
          <a:p>
            <a:pPr marL="365760" indent="-283464" fontAlgn="auto">
              <a:spcAft>
                <a:spcPts val="0"/>
              </a:spcAft>
              <a:buFont typeface="Wingdings 2"/>
              <a:buChar char=""/>
              <a:defRPr/>
            </a:pPr>
            <a:r>
              <a:rPr lang="ru-RU" sz="1800" dirty="0"/>
              <a:t>страны, в отношении которых введены санкции Совета Безопасности ООН;</a:t>
            </a:r>
          </a:p>
          <a:p>
            <a:pPr marL="365760" indent="-283464" fontAlgn="auto">
              <a:spcAft>
                <a:spcPts val="0"/>
              </a:spcAft>
              <a:buFont typeface="Wingdings 2"/>
              <a:buChar char=""/>
              <a:defRPr/>
            </a:pPr>
            <a:r>
              <a:rPr lang="ru-RU" sz="1800" dirty="0"/>
              <a:t>специальные экономические меры в соответствии с Федеральным законом от 30 декабря 2006 года № 281-ФЗ “О специальных экономических мерах”;</a:t>
            </a:r>
          </a:p>
          <a:p>
            <a:pPr marL="365760" indent="-283464" fontAlgn="auto">
              <a:spcAft>
                <a:spcPts val="0"/>
              </a:spcAft>
              <a:buFont typeface="Wingdings 2"/>
              <a:buChar char=""/>
              <a:defRPr/>
            </a:pPr>
            <a:r>
              <a:rPr lang="ru-RU" sz="1800" dirty="0"/>
              <a:t>страны и территории, в которых системы ПОД/ФТ признаны ФАТФ не полностью соответствующими международным стандартам и в отношении которых ФАТФ ведется наблюдение;</a:t>
            </a:r>
          </a:p>
          <a:p>
            <a:pPr marL="365760" indent="-283464" fontAlgn="auto">
              <a:spcAft>
                <a:spcPts val="0"/>
              </a:spcAft>
              <a:buFont typeface="Wingdings 2"/>
              <a:buChar char=""/>
              <a:defRPr/>
            </a:pPr>
            <a:r>
              <a:rPr lang="ru-RU" sz="1800" dirty="0"/>
              <a:t>страны и регионы мира, в которых действуют террористические организации;</a:t>
            </a:r>
          </a:p>
          <a:p>
            <a:pPr marL="365760" indent="-283464" fontAlgn="auto">
              <a:spcAft>
                <a:spcPts val="0"/>
              </a:spcAft>
              <a:buFont typeface="Wingdings 2"/>
              <a:buChar char=""/>
              <a:defRPr/>
            </a:pPr>
            <a:r>
              <a:rPr lang="ru-RU" sz="1800" dirty="0"/>
              <a:t>страны, в которых распространено производство наркотических средств и психотропных веществ;</a:t>
            </a:r>
          </a:p>
          <a:p>
            <a:pPr marL="365760" indent="-283464" fontAlgn="auto">
              <a:spcAft>
                <a:spcPts val="0"/>
              </a:spcAft>
              <a:buFont typeface="Wingdings 2"/>
              <a:buChar char=""/>
              <a:defRPr/>
            </a:pPr>
            <a:r>
              <a:rPr lang="ru-RU" sz="1800" dirty="0"/>
              <a:t>страны, имеющие высокий уровень коррупции;</a:t>
            </a:r>
          </a:p>
          <a:p>
            <a:pPr marL="365760" indent="-283464" fontAlgn="auto">
              <a:spcAft>
                <a:spcPts val="0"/>
              </a:spcAft>
              <a:buFont typeface="Wingdings 2"/>
              <a:buChar char=""/>
              <a:defRPr/>
            </a:pPr>
            <a:r>
              <a:rPr lang="ru-RU" sz="1800" dirty="0"/>
              <a:t>оффшорные территории;</a:t>
            </a:r>
          </a:p>
          <a:p>
            <a:pPr marL="82296" indent="0" fontAlgn="auto">
              <a:spcAft>
                <a:spcPts val="0"/>
              </a:spcAft>
              <a:buNone/>
              <a:defRPr/>
            </a:pPr>
            <a:r>
              <a:rPr lang="ru-RU" sz="1800" dirty="0"/>
              <a:t>Международные и иностранные санкционные списки.</a:t>
            </a:r>
          </a:p>
          <a:p>
            <a:endParaRPr lang="ru-RU" dirty="0"/>
          </a:p>
        </p:txBody>
      </p:sp>
    </p:spTree>
    <p:extLst>
      <p:ext uri="{BB962C8B-B14F-4D97-AF65-F5344CB8AC3E}">
        <p14:creationId xmlns:p14="http://schemas.microsoft.com/office/powerpoint/2010/main" val="293013966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Страновые и региональные риски</a:t>
            </a:r>
            <a:br>
              <a:rPr lang="ru-RU" dirty="0"/>
            </a:br>
            <a:endParaRPr lang="ru-RU" dirty="0"/>
          </a:p>
        </p:txBody>
      </p:sp>
      <p:sp>
        <p:nvSpPr>
          <p:cNvPr id="3" name="Объект 2"/>
          <p:cNvSpPr>
            <a:spLocks noGrp="1"/>
          </p:cNvSpPr>
          <p:nvPr>
            <p:ph sz="quarter" idx="13"/>
          </p:nvPr>
        </p:nvSpPr>
        <p:spPr/>
        <p:txBody>
          <a:bodyPr>
            <a:normAutofit fontScale="77500" lnSpcReduction="20000"/>
          </a:bodyPr>
          <a:lstStyle/>
          <a:p>
            <a:pPr marL="82296" indent="0" fontAlgn="auto">
              <a:spcAft>
                <a:spcPts val="0"/>
              </a:spcAft>
              <a:buNone/>
              <a:defRPr/>
            </a:pPr>
            <a:r>
              <a:rPr lang="ru-RU" sz="1800" dirty="0"/>
              <a:t>Страны и территории, определенные ФАТФ 21 февраля 2020:</a:t>
            </a:r>
          </a:p>
          <a:p>
            <a:pPr marL="365760" indent="-283464" fontAlgn="auto">
              <a:spcAft>
                <a:spcPts val="0"/>
              </a:spcAft>
              <a:buFont typeface="Wingdings 2"/>
              <a:buChar char=""/>
              <a:defRPr/>
            </a:pPr>
            <a:r>
              <a:rPr lang="ru-RU" sz="1800" dirty="0"/>
              <a:t>Албания</a:t>
            </a:r>
            <a:endParaRPr lang="en-US" sz="1800" dirty="0"/>
          </a:p>
          <a:p>
            <a:pPr marL="365760" indent="-283464" fontAlgn="auto">
              <a:spcAft>
                <a:spcPts val="0"/>
              </a:spcAft>
              <a:buFont typeface="Wingdings 2"/>
              <a:buChar char=""/>
              <a:defRPr/>
            </a:pPr>
            <a:r>
              <a:rPr lang="ru-RU" sz="1800" dirty="0"/>
              <a:t>Багамы</a:t>
            </a:r>
          </a:p>
          <a:p>
            <a:pPr marL="365760" indent="-283464" fontAlgn="auto">
              <a:spcAft>
                <a:spcPts val="0"/>
              </a:spcAft>
              <a:buFont typeface="Wingdings 2"/>
              <a:buChar char=""/>
              <a:defRPr/>
            </a:pPr>
            <a:r>
              <a:rPr lang="ru-RU" sz="1800" dirty="0"/>
              <a:t>Барбадос</a:t>
            </a:r>
            <a:endParaRPr lang="en-GB" sz="1800" dirty="0"/>
          </a:p>
          <a:p>
            <a:pPr marL="365760" indent="-283464">
              <a:spcAft>
                <a:spcPts val="0"/>
              </a:spcAft>
              <a:buFont typeface="Wingdings 2"/>
              <a:buChar char=""/>
              <a:defRPr/>
            </a:pPr>
            <a:r>
              <a:rPr lang="ru-RU" sz="1800" dirty="0"/>
              <a:t>Ботсвана</a:t>
            </a:r>
          </a:p>
          <a:p>
            <a:pPr marL="365760" indent="-283464">
              <a:spcAft>
                <a:spcPts val="0"/>
              </a:spcAft>
              <a:buFont typeface="Wingdings 2"/>
              <a:buChar char=""/>
              <a:defRPr/>
            </a:pPr>
            <a:r>
              <a:rPr lang="ru-RU" sz="1800" dirty="0"/>
              <a:t>Гана</a:t>
            </a:r>
          </a:p>
          <a:p>
            <a:pPr marL="365760" indent="-283464">
              <a:spcAft>
                <a:spcPts val="0"/>
              </a:spcAft>
              <a:buFont typeface="Wingdings 2"/>
              <a:buChar char=""/>
              <a:defRPr/>
            </a:pPr>
            <a:r>
              <a:rPr lang="ru-RU" sz="1800" dirty="0"/>
              <a:t>Зимбабве</a:t>
            </a:r>
          </a:p>
          <a:p>
            <a:pPr marL="365760" indent="-283464">
              <a:spcAft>
                <a:spcPts val="0"/>
              </a:spcAft>
              <a:buFont typeface="Wingdings 2"/>
              <a:buChar char=""/>
              <a:defRPr/>
            </a:pPr>
            <a:r>
              <a:rPr lang="ru-RU" sz="1800" dirty="0"/>
              <a:t>Исландия</a:t>
            </a:r>
          </a:p>
          <a:p>
            <a:pPr marL="365760" indent="-283464">
              <a:spcAft>
                <a:spcPts val="0"/>
              </a:spcAft>
              <a:buFont typeface="Wingdings 2"/>
              <a:buChar char=""/>
              <a:defRPr/>
            </a:pPr>
            <a:r>
              <a:rPr lang="ru-RU" sz="1800" dirty="0"/>
              <a:t>Йемен</a:t>
            </a:r>
          </a:p>
          <a:p>
            <a:pPr marL="365760" indent="-283464" fontAlgn="auto">
              <a:spcAft>
                <a:spcPts val="0"/>
              </a:spcAft>
              <a:buFont typeface="Wingdings 2"/>
              <a:buChar char=""/>
              <a:defRPr/>
            </a:pPr>
            <a:r>
              <a:rPr lang="ru-RU" sz="1800" dirty="0"/>
              <a:t>Камбоджа</a:t>
            </a:r>
          </a:p>
          <a:p>
            <a:pPr marL="365760" indent="-283464" fontAlgn="auto">
              <a:spcAft>
                <a:spcPts val="0"/>
              </a:spcAft>
              <a:buFont typeface="Wingdings 2"/>
              <a:buChar char=""/>
              <a:defRPr/>
            </a:pPr>
            <a:r>
              <a:rPr lang="ru-RU" sz="1800" dirty="0"/>
              <a:t>Маврикий</a:t>
            </a:r>
          </a:p>
          <a:p>
            <a:pPr marL="365760" indent="-283464" fontAlgn="auto">
              <a:spcAft>
                <a:spcPts val="0"/>
              </a:spcAft>
              <a:buFont typeface="Wingdings 2"/>
              <a:buChar char=""/>
              <a:defRPr/>
            </a:pPr>
            <a:r>
              <a:rPr lang="ru-RU" sz="1800" dirty="0"/>
              <a:t>Монголия</a:t>
            </a:r>
          </a:p>
          <a:p>
            <a:pPr marL="365760" indent="-283464" fontAlgn="auto">
              <a:spcAft>
                <a:spcPts val="0"/>
              </a:spcAft>
              <a:buFont typeface="Wingdings 2"/>
              <a:buChar char=""/>
              <a:defRPr/>
            </a:pPr>
            <a:r>
              <a:rPr lang="ru-RU" sz="1800" dirty="0"/>
              <a:t>Мьянма</a:t>
            </a:r>
          </a:p>
          <a:p>
            <a:pPr marL="365760" indent="-283464" fontAlgn="auto">
              <a:spcAft>
                <a:spcPts val="0"/>
              </a:spcAft>
              <a:buFont typeface="Wingdings 2"/>
              <a:buChar char=""/>
              <a:defRPr/>
            </a:pPr>
            <a:r>
              <a:rPr lang="ru-RU" sz="1800" dirty="0"/>
              <a:t>Никарагуа</a:t>
            </a:r>
            <a:endParaRPr lang="en-GB" sz="1800" dirty="0"/>
          </a:p>
          <a:p>
            <a:pPr marL="365760" indent="-283464" fontAlgn="auto">
              <a:spcAft>
                <a:spcPts val="0"/>
              </a:spcAft>
              <a:buFont typeface="Wingdings 2"/>
              <a:buChar char=""/>
              <a:defRPr/>
            </a:pPr>
            <a:r>
              <a:rPr lang="ru-RU" sz="1800" dirty="0"/>
              <a:t>Пакистан</a:t>
            </a:r>
          </a:p>
          <a:p>
            <a:pPr marL="365760" indent="-283464" fontAlgn="auto">
              <a:spcAft>
                <a:spcPts val="0"/>
              </a:spcAft>
              <a:buFont typeface="Wingdings 2"/>
              <a:buChar char=""/>
              <a:defRPr/>
            </a:pPr>
            <a:r>
              <a:rPr lang="ru-RU" sz="1800" dirty="0"/>
              <a:t>Панама</a:t>
            </a:r>
            <a:endParaRPr lang="en-GB" sz="1800" dirty="0"/>
          </a:p>
          <a:p>
            <a:pPr marL="365760" indent="-283464" fontAlgn="auto">
              <a:spcAft>
                <a:spcPts val="0"/>
              </a:spcAft>
              <a:buFont typeface="Wingdings 2"/>
              <a:buChar char=""/>
              <a:defRPr/>
            </a:pPr>
            <a:r>
              <a:rPr lang="ru-RU" sz="1800" dirty="0"/>
              <a:t>Сирия</a:t>
            </a:r>
            <a:endParaRPr lang="en-GB" sz="1800" dirty="0"/>
          </a:p>
          <a:p>
            <a:pPr marL="365760" indent="-283464" fontAlgn="auto">
              <a:spcAft>
                <a:spcPts val="0"/>
              </a:spcAft>
              <a:buFont typeface="Wingdings 2"/>
              <a:buChar char=""/>
              <a:defRPr/>
            </a:pPr>
            <a:r>
              <a:rPr lang="ru-RU" sz="1800" dirty="0"/>
              <a:t>Уганда</a:t>
            </a:r>
          </a:p>
          <a:p>
            <a:pPr marL="365760" indent="-283464" fontAlgn="auto">
              <a:spcAft>
                <a:spcPts val="0"/>
              </a:spcAft>
              <a:buFont typeface="Wingdings 2"/>
              <a:buChar char=""/>
              <a:defRPr/>
            </a:pPr>
            <a:r>
              <a:rPr lang="ru-RU" sz="1800" dirty="0"/>
              <a:t>Ямайка</a:t>
            </a:r>
          </a:p>
          <a:p>
            <a:pPr marL="365760" indent="-283464" fontAlgn="auto">
              <a:spcAft>
                <a:spcPts val="0"/>
              </a:spcAft>
              <a:buFont typeface="Wingdings 2"/>
              <a:buChar char=""/>
              <a:defRPr/>
            </a:pPr>
            <a:endParaRPr lang="en-GB" sz="1800" dirty="0"/>
          </a:p>
          <a:p>
            <a:pPr marL="365760" indent="-283464" fontAlgn="auto">
              <a:spcAft>
                <a:spcPts val="0"/>
              </a:spcAft>
              <a:buFont typeface="Wingdings 2"/>
              <a:buChar char=""/>
              <a:defRPr/>
            </a:pPr>
            <a:endParaRPr lang="ru-RU" sz="1800" dirty="0"/>
          </a:p>
          <a:p>
            <a:endParaRPr lang="ru-RU" dirty="0"/>
          </a:p>
        </p:txBody>
      </p:sp>
    </p:spTree>
    <p:extLst>
      <p:ext uri="{BB962C8B-B14F-4D97-AF65-F5344CB8AC3E}">
        <p14:creationId xmlns:p14="http://schemas.microsoft.com/office/powerpoint/2010/main" val="413763627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Страновые и региональные риски</a:t>
            </a:r>
            <a:br>
              <a:rPr lang="ru-RU" dirty="0"/>
            </a:br>
            <a:endParaRPr lang="ru-RU" dirty="0"/>
          </a:p>
        </p:txBody>
      </p:sp>
      <p:sp>
        <p:nvSpPr>
          <p:cNvPr id="3" name="Объект 2"/>
          <p:cNvSpPr>
            <a:spLocks noGrp="1"/>
          </p:cNvSpPr>
          <p:nvPr>
            <p:ph sz="quarter" idx="13"/>
          </p:nvPr>
        </p:nvSpPr>
        <p:spPr>
          <a:xfrm>
            <a:off x="609600" y="1268760"/>
            <a:ext cx="7924800" cy="4752528"/>
          </a:xfrm>
        </p:spPr>
        <p:txBody>
          <a:bodyPr>
            <a:normAutofit lnSpcReduction="10000"/>
          </a:bodyPr>
          <a:lstStyle/>
          <a:p>
            <a:pPr marL="82296" indent="0" fontAlgn="auto">
              <a:spcAft>
                <a:spcPts val="0"/>
              </a:spcAft>
              <a:buNone/>
              <a:defRPr/>
            </a:pPr>
            <a:r>
              <a:rPr lang="ru-RU" sz="1800" dirty="0"/>
              <a:t>Страны и территории, включенные в перечень Европейского Союза</a:t>
            </a:r>
          </a:p>
          <a:p>
            <a:pPr marL="365760" indent="-283464" fontAlgn="auto">
              <a:spcAft>
                <a:spcPts val="0"/>
              </a:spcAft>
              <a:buFont typeface="Wingdings 2"/>
              <a:buChar char=""/>
              <a:defRPr/>
            </a:pPr>
            <a:r>
              <a:rPr lang="en-US" sz="1800" dirty="0"/>
              <a:t>The European Commission Delegated Regulation (C (2019) 1326) </a:t>
            </a:r>
            <a:r>
              <a:rPr lang="ru-RU" sz="1800" dirty="0"/>
              <a:t>принято </a:t>
            </a:r>
            <a:r>
              <a:rPr lang="en-US" sz="1800" dirty="0"/>
              <a:t>13</a:t>
            </a:r>
            <a:r>
              <a:rPr lang="ru-RU" sz="1800" dirty="0"/>
              <a:t> февраля </a:t>
            </a:r>
            <a:r>
              <a:rPr lang="en-US" sz="1800" dirty="0"/>
              <a:t>2019. Annex – The list of high-risk third countries with strategic deficiencies</a:t>
            </a:r>
          </a:p>
          <a:p>
            <a:pPr marL="365760" indent="-283464" fontAlgn="auto">
              <a:spcAft>
                <a:spcPts val="0"/>
              </a:spcAft>
              <a:buFont typeface="Wingdings 2"/>
              <a:buChar char=""/>
              <a:defRPr/>
            </a:pPr>
            <a:endParaRPr lang="en-US" sz="1800" dirty="0"/>
          </a:p>
          <a:p>
            <a:pPr marL="365760" indent="-283464" fontAlgn="auto">
              <a:spcAft>
                <a:spcPts val="0"/>
              </a:spcAft>
              <a:buFont typeface="Wingdings 2"/>
              <a:buChar char=""/>
              <a:defRPr/>
            </a:pPr>
            <a:r>
              <a:rPr lang="ru-RU" sz="1800" dirty="0"/>
              <a:t>Европейская Директива</a:t>
            </a:r>
            <a:r>
              <a:rPr lang="en-US" sz="1800" dirty="0"/>
              <a:t> 2018/843 </a:t>
            </a:r>
            <a:r>
              <a:rPr lang="ru-RU" sz="1800" dirty="0"/>
              <a:t>вступила в силу</a:t>
            </a:r>
            <a:r>
              <a:rPr lang="en-US" sz="1800" dirty="0"/>
              <a:t> 9 </a:t>
            </a:r>
            <a:r>
              <a:rPr lang="ru-RU" sz="1800" dirty="0"/>
              <a:t>июля </a:t>
            </a:r>
            <a:r>
              <a:rPr lang="en-US" sz="1800" dirty="0"/>
              <a:t>2018. </a:t>
            </a:r>
            <a:r>
              <a:rPr lang="ru-RU" sz="1800" dirty="0"/>
              <a:t>Выходит за рамки критериев ФАТФ. Дополнительный критерий – доступность и возможность обмена информацией о бенефициарных владельцах</a:t>
            </a:r>
            <a:endParaRPr lang="en-US" sz="1800" dirty="0"/>
          </a:p>
          <a:p>
            <a:pPr marL="365760" indent="-283464" fontAlgn="auto">
              <a:spcAft>
                <a:spcPts val="0"/>
              </a:spcAft>
              <a:buFont typeface="Wingdings 2"/>
              <a:buChar char=""/>
              <a:defRPr/>
            </a:pPr>
            <a:endParaRPr lang="en-US" sz="1800" dirty="0"/>
          </a:p>
          <a:p>
            <a:pPr marL="365760" indent="-283464" fontAlgn="auto">
              <a:spcAft>
                <a:spcPts val="0"/>
              </a:spcAft>
              <a:buFont typeface="Wingdings 2"/>
              <a:buChar char=""/>
              <a:defRPr/>
            </a:pPr>
            <a:r>
              <a:rPr lang="ru-RU" sz="1800" dirty="0"/>
              <a:t>Перечень содержит 23 страны</a:t>
            </a:r>
            <a:r>
              <a:rPr lang="en-US" sz="1800" dirty="0"/>
              <a:t>: </a:t>
            </a:r>
            <a:r>
              <a:rPr lang="ru-RU" sz="1800" dirty="0"/>
              <a:t>Афганистан</a:t>
            </a:r>
            <a:r>
              <a:rPr lang="en-US" sz="1800" dirty="0"/>
              <a:t>, </a:t>
            </a:r>
            <a:r>
              <a:rPr lang="ru-RU" sz="1800" dirty="0"/>
              <a:t>Американское Самоа</a:t>
            </a:r>
            <a:r>
              <a:rPr lang="en-US" sz="1800" dirty="0"/>
              <a:t>, </a:t>
            </a:r>
            <a:r>
              <a:rPr lang="ru-RU" sz="1800" dirty="0"/>
              <a:t>Багамы</a:t>
            </a:r>
            <a:r>
              <a:rPr lang="en-US" sz="1800" dirty="0"/>
              <a:t>, </a:t>
            </a:r>
            <a:r>
              <a:rPr lang="ru-RU" sz="1800" dirty="0"/>
              <a:t>Ботсвана</a:t>
            </a:r>
            <a:r>
              <a:rPr lang="en-US" sz="1800" dirty="0"/>
              <a:t>, </a:t>
            </a:r>
            <a:r>
              <a:rPr lang="ru-RU" sz="1800" dirty="0"/>
              <a:t>КНДР</a:t>
            </a:r>
            <a:r>
              <a:rPr lang="en-US" sz="1800" dirty="0"/>
              <a:t>, </a:t>
            </a:r>
            <a:r>
              <a:rPr lang="ru-RU" sz="1800" dirty="0"/>
              <a:t>Эфиопия</a:t>
            </a:r>
            <a:r>
              <a:rPr lang="en-US" sz="1800" dirty="0"/>
              <a:t>, </a:t>
            </a:r>
            <a:r>
              <a:rPr lang="ru-RU" sz="1800" dirty="0"/>
              <a:t>Гана</a:t>
            </a:r>
            <a:r>
              <a:rPr lang="en-US" sz="1800" dirty="0"/>
              <a:t>, </a:t>
            </a:r>
            <a:r>
              <a:rPr lang="ru-RU" sz="1800" dirty="0"/>
              <a:t>Гуам</a:t>
            </a:r>
            <a:r>
              <a:rPr lang="en-US" sz="1800" dirty="0"/>
              <a:t>, </a:t>
            </a:r>
            <a:r>
              <a:rPr lang="ru-RU" sz="1800" dirty="0"/>
              <a:t>Иран</a:t>
            </a:r>
            <a:r>
              <a:rPr lang="en-US" sz="1800" dirty="0"/>
              <a:t>, </a:t>
            </a:r>
            <a:r>
              <a:rPr lang="ru-RU" sz="1800" dirty="0"/>
              <a:t>Ирак</a:t>
            </a:r>
            <a:r>
              <a:rPr lang="en-US" sz="1800" dirty="0"/>
              <a:t>, </a:t>
            </a:r>
            <a:r>
              <a:rPr lang="ru-RU" sz="1800" dirty="0"/>
              <a:t>Ливия</a:t>
            </a:r>
            <a:r>
              <a:rPr lang="en-US" sz="1800" dirty="0"/>
              <a:t>, </a:t>
            </a:r>
            <a:r>
              <a:rPr lang="ru-RU" sz="1800" dirty="0"/>
              <a:t>Нигерия</a:t>
            </a:r>
            <a:r>
              <a:rPr lang="en-US" sz="1800" dirty="0"/>
              <a:t>, </a:t>
            </a:r>
            <a:r>
              <a:rPr lang="ru-RU" sz="1800" dirty="0"/>
              <a:t>Пакистан</a:t>
            </a:r>
            <a:r>
              <a:rPr lang="en-US" sz="1800" dirty="0"/>
              <a:t>, </a:t>
            </a:r>
            <a:r>
              <a:rPr lang="ru-RU" sz="1800" dirty="0"/>
              <a:t>Панама</a:t>
            </a:r>
            <a:r>
              <a:rPr lang="en-US" sz="1800" dirty="0"/>
              <a:t>, </a:t>
            </a:r>
            <a:r>
              <a:rPr lang="ru-RU" sz="1800" dirty="0"/>
              <a:t>Пуэрто Рико</a:t>
            </a:r>
            <a:r>
              <a:rPr lang="en-US" sz="1800" dirty="0"/>
              <a:t>, </a:t>
            </a:r>
            <a:r>
              <a:rPr lang="ru-RU" sz="1800" dirty="0"/>
              <a:t>Самоа</a:t>
            </a:r>
            <a:r>
              <a:rPr lang="en-US" sz="1800" dirty="0"/>
              <a:t>, </a:t>
            </a:r>
            <a:r>
              <a:rPr lang="ru-RU" sz="1800" dirty="0"/>
              <a:t>Саудовская Аравия</a:t>
            </a:r>
            <a:r>
              <a:rPr lang="en-US" sz="1800" dirty="0"/>
              <a:t>, </a:t>
            </a:r>
            <a:r>
              <a:rPr lang="ru-RU" sz="1800" dirty="0"/>
              <a:t>Шри Ланка</a:t>
            </a:r>
            <a:r>
              <a:rPr lang="en-US" sz="1800" dirty="0"/>
              <a:t>, </a:t>
            </a:r>
            <a:r>
              <a:rPr lang="ru-RU" sz="1800" dirty="0"/>
              <a:t>Сирия</a:t>
            </a:r>
            <a:r>
              <a:rPr lang="en-US" sz="1800" dirty="0"/>
              <a:t>, </a:t>
            </a:r>
            <a:r>
              <a:rPr lang="ru-RU" sz="1800" dirty="0"/>
              <a:t>Тринидад и Тобаго</a:t>
            </a:r>
            <a:r>
              <a:rPr lang="en-US" sz="1800" dirty="0"/>
              <a:t>, </a:t>
            </a:r>
            <a:r>
              <a:rPr lang="ru-RU" sz="1800" dirty="0"/>
              <a:t>Тунис</a:t>
            </a:r>
            <a:r>
              <a:rPr lang="en-US" sz="1800" dirty="0"/>
              <a:t>, </a:t>
            </a:r>
            <a:r>
              <a:rPr lang="ru-RU" sz="1800" dirty="0"/>
              <a:t>Американские Виргинские острова (США)</a:t>
            </a:r>
            <a:r>
              <a:rPr lang="en-US" sz="1800" dirty="0"/>
              <a:t>, </a:t>
            </a:r>
            <a:r>
              <a:rPr lang="ru-RU" sz="1800" dirty="0"/>
              <a:t>Йемен</a:t>
            </a:r>
            <a:endParaRPr lang="en-US" sz="1800" dirty="0"/>
          </a:p>
          <a:p>
            <a:pPr marL="365760" indent="-283464" fontAlgn="auto">
              <a:spcAft>
                <a:spcPts val="0"/>
              </a:spcAft>
              <a:buFont typeface="Wingdings 2"/>
              <a:buChar char=""/>
              <a:defRPr/>
            </a:pPr>
            <a:endParaRPr lang="en-US" sz="1800" dirty="0"/>
          </a:p>
          <a:p>
            <a:pPr marL="365760" indent="-283464" fontAlgn="auto">
              <a:spcAft>
                <a:spcPts val="0"/>
              </a:spcAft>
              <a:buFont typeface="Wingdings 2"/>
              <a:buChar char=""/>
              <a:defRPr/>
            </a:pPr>
            <a:r>
              <a:rPr lang="ru-RU" sz="1800" dirty="0"/>
              <a:t>В соответствии с Европейской Директивой </a:t>
            </a:r>
            <a:r>
              <a:rPr lang="en-US" sz="1800" dirty="0"/>
              <a:t>2015/849 </a:t>
            </a:r>
            <a:r>
              <a:rPr lang="ru-RU" sz="1800" dirty="0"/>
              <a:t>дополненной Директивой </a:t>
            </a:r>
            <a:r>
              <a:rPr lang="en-US" sz="1800" dirty="0"/>
              <a:t>2018/843, </a:t>
            </a:r>
            <a:r>
              <a:rPr lang="ru-RU" sz="1800" dirty="0"/>
              <a:t>обязанные субъекты должны проводить углубленный дью дилидженс</a:t>
            </a:r>
            <a:endParaRPr lang="en-US" sz="1800" dirty="0"/>
          </a:p>
          <a:p>
            <a:pPr marL="365760" indent="-283464" fontAlgn="auto">
              <a:spcAft>
                <a:spcPts val="0"/>
              </a:spcAft>
              <a:buFont typeface="Wingdings 2"/>
              <a:buChar char=""/>
              <a:defRPr/>
            </a:pPr>
            <a:endParaRPr lang="ru-RU" sz="1800" dirty="0"/>
          </a:p>
          <a:p>
            <a:endParaRPr lang="ru-RU" dirty="0"/>
          </a:p>
        </p:txBody>
      </p:sp>
    </p:spTree>
    <p:extLst>
      <p:ext uri="{BB962C8B-B14F-4D97-AF65-F5344CB8AC3E}">
        <p14:creationId xmlns:p14="http://schemas.microsoft.com/office/powerpoint/2010/main" val="263845438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ПОД/ФТ и предупреждение коррупции</a:t>
            </a:r>
          </a:p>
        </p:txBody>
      </p:sp>
      <p:sp>
        <p:nvSpPr>
          <p:cNvPr id="3" name="Объект 2"/>
          <p:cNvSpPr>
            <a:spLocks noGrp="1"/>
          </p:cNvSpPr>
          <p:nvPr>
            <p:ph sz="quarter" idx="13"/>
          </p:nvPr>
        </p:nvSpPr>
        <p:spPr/>
        <p:txBody>
          <a:bodyPr>
            <a:normAutofit lnSpcReduction="10000"/>
          </a:bodyPr>
          <a:lstStyle/>
          <a:p>
            <a:pPr marL="0" indent="0">
              <a:buNone/>
            </a:pPr>
            <a:r>
              <a:rPr lang="ru-RU" dirty="0"/>
              <a:t>Использование юрисдикций для регистрации компаний:</a:t>
            </a:r>
          </a:p>
          <a:p>
            <a:r>
              <a:rPr lang="ru-RU" dirty="0"/>
              <a:t>Британские Виргинские острова</a:t>
            </a:r>
          </a:p>
          <a:p>
            <a:r>
              <a:rPr lang="ru-RU" dirty="0"/>
              <a:t>Кипр</a:t>
            </a:r>
          </a:p>
          <a:p>
            <a:r>
              <a:rPr lang="ru-RU" dirty="0"/>
              <a:t>США </a:t>
            </a:r>
            <a:r>
              <a:rPr lang="de-DE" dirty="0"/>
              <a:t>(</a:t>
            </a:r>
            <a:r>
              <a:rPr lang="ru-RU" dirty="0"/>
              <a:t>отдельные штаты)</a:t>
            </a:r>
          </a:p>
          <a:p>
            <a:r>
              <a:rPr lang="ru-RU" dirty="0"/>
              <a:t>Сейшельские острова</a:t>
            </a:r>
          </a:p>
          <a:p>
            <a:r>
              <a:rPr lang="ru-RU" dirty="0"/>
              <a:t>Великобритания</a:t>
            </a:r>
          </a:p>
          <a:p>
            <a:r>
              <a:rPr lang="ru-RU" dirty="0"/>
              <a:t>Панама</a:t>
            </a:r>
          </a:p>
          <a:p>
            <a:r>
              <a:rPr lang="ru-RU" dirty="0"/>
              <a:t>Гонконг</a:t>
            </a:r>
          </a:p>
          <a:p>
            <a:r>
              <a:rPr lang="ru-RU" dirty="0"/>
              <a:t>Нигерия</a:t>
            </a:r>
          </a:p>
          <a:p>
            <a:r>
              <a:rPr lang="ru-RU" dirty="0"/>
              <a:t>Белиз</a:t>
            </a:r>
          </a:p>
          <a:p>
            <a:r>
              <a:rPr lang="ru-RU" dirty="0"/>
              <a:t>Швейцария</a:t>
            </a:r>
          </a:p>
        </p:txBody>
      </p:sp>
    </p:spTree>
    <p:extLst>
      <p:ext uri="{BB962C8B-B14F-4D97-AF65-F5344CB8AC3E}">
        <p14:creationId xmlns:p14="http://schemas.microsoft.com/office/powerpoint/2010/main" val="304411492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ПОД/ФТ и предупреждение коррупции</a:t>
            </a:r>
          </a:p>
        </p:txBody>
      </p:sp>
      <p:sp>
        <p:nvSpPr>
          <p:cNvPr id="3" name="Объект 2"/>
          <p:cNvSpPr>
            <a:spLocks noGrp="1"/>
          </p:cNvSpPr>
          <p:nvPr>
            <p:ph sz="quarter" idx="13"/>
          </p:nvPr>
        </p:nvSpPr>
        <p:spPr/>
        <p:txBody>
          <a:bodyPr>
            <a:normAutofit lnSpcReduction="10000"/>
          </a:bodyPr>
          <a:lstStyle/>
          <a:p>
            <a:pPr marL="0" indent="0">
              <a:buNone/>
            </a:pPr>
            <a:r>
              <a:rPr lang="ru-RU" dirty="0"/>
              <a:t>Использование юрисдикций для открытия счетов:</a:t>
            </a:r>
          </a:p>
          <a:p>
            <a:r>
              <a:rPr lang="ru-RU" dirty="0"/>
              <a:t>Швейцария</a:t>
            </a:r>
          </a:p>
          <a:p>
            <a:r>
              <a:rPr lang="ru-RU" dirty="0"/>
              <a:t>Сингапур</a:t>
            </a:r>
          </a:p>
          <a:p>
            <a:r>
              <a:rPr lang="ru-RU" dirty="0"/>
              <a:t>Латвия</a:t>
            </a:r>
          </a:p>
          <a:p>
            <a:r>
              <a:rPr lang="ru-RU" dirty="0"/>
              <a:t>Гонконг</a:t>
            </a:r>
          </a:p>
          <a:p>
            <a:r>
              <a:rPr lang="ru-RU" dirty="0"/>
              <a:t>Кипр</a:t>
            </a:r>
          </a:p>
          <a:p>
            <a:r>
              <a:rPr lang="ru-RU" dirty="0"/>
              <a:t>США </a:t>
            </a:r>
            <a:r>
              <a:rPr lang="de-DE" dirty="0"/>
              <a:t>(</a:t>
            </a:r>
            <a:r>
              <a:rPr lang="ru-RU" dirty="0"/>
              <a:t>отдельные штаты)</a:t>
            </a:r>
          </a:p>
          <a:p>
            <a:r>
              <a:rPr lang="ru-RU" dirty="0"/>
              <a:t>Нидерланды</a:t>
            </a:r>
          </a:p>
          <a:p>
            <a:r>
              <a:rPr lang="ru-RU" dirty="0"/>
              <a:t>Антигуа</a:t>
            </a:r>
          </a:p>
          <a:p>
            <a:r>
              <a:rPr lang="ru-RU" dirty="0"/>
              <a:t>Панама</a:t>
            </a:r>
          </a:p>
          <a:p>
            <a:r>
              <a:rPr lang="ru-RU" dirty="0"/>
              <a:t>Барбадос</a:t>
            </a:r>
          </a:p>
        </p:txBody>
      </p:sp>
    </p:spTree>
    <p:extLst>
      <p:ext uri="{BB962C8B-B14F-4D97-AF65-F5344CB8AC3E}">
        <p14:creationId xmlns:p14="http://schemas.microsoft.com/office/powerpoint/2010/main" val="340936054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ПОД/ФТ и предупреждение коррупции</a:t>
            </a:r>
          </a:p>
        </p:txBody>
      </p:sp>
      <p:sp>
        <p:nvSpPr>
          <p:cNvPr id="3" name="Объект 2"/>
          <p:cNvSpPr>
            <a:spLocks noGrp="1"/>
          </p:cNvSpPr>
          <p:nvPr>
            <p:ph sz="quarter" idx="13"/>
          </p:nvPr>
        </p:nvSpPr>
        <p:spPr/>
        <p:txBody>
          <a:bodyPr/>
          <a:lstStyle/>
          <a:p>
            <a:pPr marL="0" indent="0">
              <a:buNone/>
            </a:pPr>
            <a:r>
              <a:rPr lang="ru-RU" dirty="0"/>
              <a:t>Отдельные штаты США:</a:t>
            </a:r>
          </a:p>
          <a:p>
            <a:r>
              <a:rPr lang="ru-RU" dirty="0"/>
              <a:t>Делавэр</a:t>
            </a:r>
          </a:p>
          <a:p>
            <a:r>
              <a:rPr lang="ru-RU" dirty="0"/>
              <a:t>Невада</a:t>
            </a:r>
          </a:p>
          <a:p>
            <a:r>
              <a:rPr lang="ru-RU" dirty="0"/>
              <a:t>Флорида</a:t>
            </a:r>
          </a:p>
          <a:p>
            <a:r>
              <a:rPr lang="ru-RU" dirty="0"/>
              <a:t>Нью-Йорк</a:t>
            </a:r>
          </a:p>
          <a:p>
            <a:r>
              <a:rPr lang="ru-RU" dirty="0"/>
              <a:t>Калифорния</a:t>
            </a:r>
          </a:p>
        </p:txBody>
      </p:sp>
    </p:spTree>
    <p:extLst>
      <p:ext uri="{BB962C8B-B14F-4D97-AF65-F5344CB8AC3E}">
        <p14:creationId xmlns:p14="http://schemas.microsoft.com/office/powerpoint/2010/main" val="417441529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Финансирование терроризма</a:t>
            </a:r>
          </a:p>
        </p:txBody>
      </p:sp>
      <p:sp>
        <p:nvSpPr>
          <p:cNvPr id="3" name="Объект 2"/>
          <p:cNvSpPr>
            <a:spLocks noGrp="1"/>
          </p:cNvSpPr>
          <p:nvPr>
            <p:ph sz="quarter" idx="13"/>
          </p:nvPr>
        </p:nvSpPr>
        <p:spPr/>
        <p:txBody>
          <a:bodyPr/>
          <a:lstStyle/>
          <a:p>
            <a:pPr algn="just"/>
            <a:r>
              <a:rPr lang="ru-RU" sz="2000" dirty="0"/>
              <a:t>Отчет Госдепартамента США</a:t>
            </a:r>
            <a:r>
              <a:rPr lang="en-US" sz="2000" dirty="0"/>
              <a:t> (</a:t>
            </a:r>
            <a:r>
              <a:rPr lang="ru-RU" sz="2000" dirty="0"/>
              <a:t>государства</a:t>
            </a:r>
            <a:r>
              <a:rPr lang="en-US" sz="2000" dirty="0"/>
              <a:t> – </a:t>
            </a:r>
            <a:r>
              <a:rPr lang="ru-RU" sz="2000" dirty="0"/>
              <a:t>спонсоры терроризма</a:t>
            </a:r>
            <a:r>
              <a:rPr lang="en-US" sz="2000" dirty="0"/>
              <a:t>) http://www.state.gov/j/ct/list/c14151.htm</a:t>
            </a:r>
            <a:endParaRPr lang="ru-RU" sz="2000" dirty="0"/>
          </a:p>
          <a:p>
            <a:pPr algn="just"/>
            <a:r>
              <a:rPr lang="en-US" sz="2000" dirty="0"/>
              <a:t>Global Terrorism Index https://www.statista.com/statistics/271514/global-terrorism-index/ </a:t>
            </a:r>
            <a:endParaRPr lang="ru-RU" sz="2000" dirty="0"/>
          </a:p>
          <a:p>
            <a:pPr algn="just"/>
            <a:r>
              <a:rPr lang="en-US" sz="2000" dirty="0"/>
              <a:t>Terrorism and Political Violence Risk Map http://www.aon.com/terrorismmap/default.jsp</a:t>
            </a:r>
            <a:endParaRPr lang="ru-RU" sz="2000" dirty="0"/>
          </a:p>
          <a:p>
            <a:endParaRPr lang="ru-RU" dirty="0"/>
          </a:p>
        </p:txBody>
      </p:sp>
    </p:spTree>
    <p:extLst>
      <p:ext uri="{BB962C8B-B14F-4D97-AF65-F5344CB8AC3E}">
        <p14:creationId xmlns:p14="http://schemas.microsoft.com/office/powerpoint/2010/main" val="7880492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3200" dirty="0"/>
              <a:t>ПРИЗНАКИ компаний - транзитеров</a:t>
            </a:r>
          </a:p>
        </p:txBody>
      </p:sp>
      <p:sp>
        <p:nvSpPr>
          <p:cNvPr id="3" name="Объект 2"/>
          <p:cNvSpPr>
            <a:spLocks noGrp="1"/>
          </p:cNvSpPr>
          <p:nvPr>
            <p:ph sz="quarter" idx="13"/>
          </p:nvPr>
        </p:nvSpPr>
        <p:spPr/>
        <p:txBody>
          <a:bodyPr/>
          <a:lstStyle/>
          <a:p>
            <a:pPr algn="just">
              <a:lnSpc>
                <a:spcPct val="80000"/>
              </a:lnSpc>
            </a:pPr>
            <a:r>
              <a:rPr lang="ru-RU" sz="1800" dirty="0"/>
              <a:t>Невозможность определить физическое местонахождение сотрудников компании и/или директоров (доверенных лиц, представителей) либо характер деятельности предприятия</a:t>
            </a:r>
          </a:p>
          <a:p>
            <a:pPr algn="just">
              <a:lnSpc>
                <a:spcPct val="80000"/>
              </a:lnSpc>
            </a:pPr>
            <a:r>
              <a:rPr lang="ru-RU" sz="1800" dirty="0"/>
              <a:t>Совмещение в одном лице функций учредителя, руководителя и главного бухгалтера компании</a:t>
            </a:r>
          </a:p>
          <a:p>
            <a:pPr algn="just">
              <a:lnSpc>
                <a:spcPct val="80000"/>
              </a:lnSpc>
            </a:pPr>
            <a:r>
              <a:rPr lang="ru-RU" sz="1800" dirty="0"/>
              <a:t>Учредителями компании выступают лица преклонного возраста (старше 70 лет), лица, не достигшие 20-летнего возраста (учащиеся, военнослужащие срочной службы), лица, фактически не способные исполнять возложенные на них функции в силу иных причин (осужденные и отбывающие наказание), лица без определенного места жительства, беженцы и вынужденные переселенцы</a:t>
            </a:r>
          </a:p>
          <a:p>
            <a:pPr algn="just">
              <a:lnSpc>
                <a:spcPct val="80000"/>
              </a:lnSpc>
            </a:pPr>
            <a:r>
              <a:rPr lang="ru-RU" sz="1800" dirty="0"/>
              <a:t>Учредитель и/или руководитель компании одновременно является учредителем и/или руководителем большого количества компаний</a:t>
            </a:r>
          </a:p>
          <a:p>
            <a:pPr algn="just">
              <a:lnSpc>
                <a:spcPct val="80000"/>
              </a:lnSpc>
            </a:pPr>
            <a:r>
              <a:rPr lang="ru-RU" sz="1800" dirty="0"/>
              <a:t>Компания зарегистрирована по адресу, по которому зарегистрировано большое количество компаний</a:t>
            </a:r>
          </a:p>
          <a:p>
            <a:endParaRPr lang="ru-RU" dirty="0"/>
          </a:p>
        </p:txBody>
      </p:sp>
    </p:spTree>
    <p:extLst>
      <p:ext uri="{BB962C8B-B14F-4D97-AF65-F5344CB8AC3E}">
        <p14:creationId xmlns:p14="http://schemas.microsoft.com/office/powerpoint/2010/main" val="373495661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3200" dirty="0"/>
              <a:t>Признаки компаний - транзитеров</a:t>
            </a:r>
          </a:p>
        </p:txBody>
      </p:sp>
      <p:sp>
        <p:nvSpPr>
          <p:cNvPr id="3" name="Объект 2"/>
          <p:cNvSpPr>
            <a:spLocks noGrp="1"/>
          </p:cNvSpPr>
          <p:nvPr>
            <p:ph sz="quarter" idx="13"/>
          </p:nvPr>
        </p:nvSpPr>
        <p:spPr/>
        <p:txBody>
          <a:bodyPr/>
          <a:lstStyle/>
          <a:p>
            <a:pPr algn="just">
              <a:lnSpc>
                <a:spcPct val="80000"/>
              </a:lnSpc>
            </a:pPr>
            <a:r>
              <a:rPr lang="ru-RU" sz="1800" dirty="0"/>
              <a:t>Заключение компанией преимущественно рамочных контрактов, не содержащих сведений о номенклатуре, ценах товаров, сроках поставок и иных существенных условий</a:t>
            </a:r>
          </a:p>
          <a:p>
            <a:pPr algn="just">
              <a:lnSpc>
                <a:spcPct val="80000"/>
              </a:lnSpc>
            </a:pPr>
            <a:r>
              <a:rPr lang="ru-RU" sz="1800" dirty="0"/>
              <a:t>Стоимость контрактов, заключаемых организацией, многократно превышает ее чистые активы и уставный капитал</a:t>
            </a:r>
          </a:p>
          <a:p>
            <a:pPr algn="just">
              <a:lnSpc>
                <a:spcPct val="80000"/>
              </a:lnSpc>
            </a:pPr>
            <a:r>
              <a:rPr lang="ru-RU" sz="1800" dirty="0"/>
              <a:t>Основной объем операций составляют операции с векселями, операции по привлечению и возврату займов</a:t>
            </a:r>
          </a:p>
          <a:p>
            <a:pPr algn="just">
              <a:lnSpc>
                <a:spcPct val="80000"/>
              </a:lnSpc>
            </a:pPr>
            <a:r>
              <a:rPr lang="ru-RU" sz="1800" dirty="0"/>
              <a:t>Явное несоответствие оснований поступления и расходования средств</a:t>
            </a:r>
          </a:p>
          <a:p>
            <a:pPr algn="just">
              <a:lnSpc>
                <a:spcPct val="80000"/>
              </a:lnSpc>
            </a:pPr>
            <a:r>
              <a:rPr lang="ru-RU" sz="1800" dirty="0"/>
              <a:t>Поступление на счет и списание со счета идентичных сумм в течение коротких промежутков времени</a:t>
            </a:r>
          </a:p>
          <a:p>
            <a:pPr algn="just">
              <a:lnSpc>
                <a:spcPct val="80000"/>
              </a:lnSpc>
            </a:pPr>
            <a:endParaRPr lang="ru-RU" sz="1800" dirty="0"/>
          </a:p>
          <a:p>
            <a:endParaRPr lang="ru-RU" dirty="0"/>
          </a:p>
        </p:txBody>
      </p:sp>
    </p:spTree>
    <p:extLst>
      <p:ext uri="{BB962C8B-B14F-4D97-AF65-F5344CB8AC3E}">
        <p14:creationId xmlns:p14="http://schemas.microsoft.com/office/powerpoint/2010/main" val="228663273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Признаки компаний - транзитеров</a:t>
            </a:r>
          </a:p>
        </p:txBody>
      </p:sp>
      <p:sp>
        <p:nvSpPr>
          <p:cNvPr id="3" name="Объект 2"/>
          <p:cNvSpPr>
            <a:spLocks noGrp="1"/>
          </p:cNvSpPr>
          <p:nvPr>
            <p:ph sz="quarter" idx="13"/>
          </p:nvPr>
        </p:nvSpPr>
        <p:spPr/>
        <p:txBody>
          <a:bodyPr/>
          <a:lstStyle/>
          <a:p>
            <a:pPr algn="just"/>
            <a:r>
              <a:rPr lang="ru-RU" sz="1600" dirty="0"/>
              <a:t>Явное несоответствие оборотов по счетам компании суммам, уплачиваемых налоговых платежей</a:t>
            </a:r>
          </a:p>
          <a:p>
            <a:pPr algn="just"/>
            <a:r>
              <a:rPr lang="ru-RU" sz="1600" dirty="0"/>
              <a:t>Платежи иностранным компаниям при отсутствии сведений в базе данных ФТС</a:t>
            </a:r>
          </a:p>
          <a:p>
            <a:pPr algn="just">
              <a:lnSpc>
                <a:spcPct val="80000"/>
              </a:lnSpc>
            </a:pPr>
            <a:r>
              <a:rPr lang="ru-RU" sz="1600" dirty="0"/>
              <a:t>Заключение контрактов преимущественно с фирмами - резидентами офшорных юрисдикций</a:t>
            </a:r>
          </a:p>
          <a:p>
            <a:pPr algn="just">
              <a:lnSpc>
                <a:spcPct val="80000"/>
              </a:lnSpc>
            </a:pPr>
            <a:r>
              <a:rPr lang="ru-RU" sz="1600" dirty="0"/>
              <a:t>Осуществление компанией, не являющейся резидентом оффшорной юрисдикции, платежей со счетов в оффшорной юрисдикции</a:t>
            </a:r>
          </a:p>
          <a:p>
            <a:pPr algn="just"/>
            <a:endParaRPr lang="ru-RU" sz="1600" dirty="0"/>
          </a:p>
          <a:p>
            <a:pPr algn="just"/>
            <a:endParaRPr lang="ru-RU" dirty="0"/>
          </a:p>
        </p:txBody>
      </p:sp>
    </p:spTree>
    <p:extLst>
      <p:ext uri="{BB962C8B-B14F-4D97-AF65-F5344CB8AC3E}">
        <p14:creationId xmlns:p14="http://schemas.microsoft.com/office/powerpoint/2010/main" val="90812587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Риск, связанный с проведением определенного вида операций</a:t>
            </a:r>
          </a:p>
        </p:txBody>
      </p:sp>
      <p:sp>
        <p:nvSpPr>
          <p:cNvPr id="3" name="Объект 2"/>
          <p:cNvSpPr>
            <a:spLocks noGrp="1"/>
          </p:cNvSpPr>
          <p:nvPr>
            <p:ph sz="quarter" idx="13"/>
          </p:nvPr>
        </p:nvSpPr>
        <p:spPr/>
        <p:txBody>
          <a:bodyPr/>
          <a:lstStyle/>
          <a:p>
            <a:pPr algn="just"/>
            <a:r>
              <a:rPr lang="ru-RU" sz="1600" dirty="0"/>
              <a:t>Информационное письмо Банка России от 7 сентября 2016 г. № ИН – 014 – 12/63</a:t>
            </a:r>
          </a:p>
          <a:p>
            <a:pPr algn="just"/>
            <a:r>
              <a:rPr lang="ru-RU" sz="1600" dirty="0"/>
              <a:t>Определенный вид деятельности клиента, например лизинг, не является самостоятельным обязательным основанием ждя присвоения повышенного риска</a:t>
            </a:r>
          </a:p>
          <a:p>
            <a:pPr algn="just"/>
            <a:r>
              <a:rPr lang="ru-RU" dirty="0"/>
              <a:t>Оценка риска заключения договора банковского счета (вклада) в целях совершения операций в целях ОД/ФТ и риска совершения клиентом операции в целях ОД/ФТ должна являться результатом анализа совокупности имеющихся у кредитной организации и некредитной финансовой организации документов, сведений и информации о клиенте, его деятельности, совершенных (планируемых) операциях и контрагентах.</a:t>
            </a:r>
          </a:p>
        </p:txBody>
      </p:sp>
    </p:spTree>
    <p:extLst>
      <p:ext uri="{BB962C8B-B14F-4D97-AF65-F5344CB8AC3E}">
        <p14:creationId xmlns:p14="http://schemas.microsoft.com/office/powerpoint/2010/main" val="40173832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Программа выявления операций</a:t>
            </a:r>
          </a:p>
        </p:txBody>
      </p:sp>
      <p:sp>
        <p:nvSpPr>
          <p:cNvPr id="3" name="Объект 2"/>
          <p:cNvSpPr>
            <a:spLocks noGrp="1"/>
          </p:cNvSpPr>
          <p:nvPr>
            <p:ph sz="quarter" idx="13"/>
          </p:nvPr>
        </p:nvSpPr>
        <p:spPr/>
        <p:txBody>
          <a:bodyPr/>
          <a:lstStyle/>
          <a:p>
            <a:r>
              <a:rPr lang="ru-RU" sz="1600" dirty="0"/>
              <a:t>Радикальные изменения системы сообщений об операциях, подлежащих обязательному контролю</a:t>
            </a:r>
          </a:p>
          <a:p>
            <a:pPr marL="0" indent="0">
              <a:buNone/>
            </a:pPr>
            <a:endParaRPr lang="ru-RU" sz="1600" dirty="0"/>
          </a:p>
          <a:p>
            <a:r>
              <a:rPr lang="ru-RU" sz="1600" dirty="0"/>
              <a:t>Серьезные изменения формулировок по отдельным видам операций (сделок)</a:t>
            </a:r>
          </a:p>
          <a:p>
            <a:endParaRPr lang="ru-RU" sz="1600" dirty="0"/>
          </a:p>
          <a:p>
            <a:endParaRPr lang="ru-RU" dirty="0"/>
          </a:p>
        </p:txBody>
      </p:sp>
    </p:spTree>
    <p:extLst>
      <p:ext uri="{BB962C8B-B14F-4D97-AF65-F5344CB8AC3E}">
        <p14:creationId xmlns:p14="http://schemas.microsoft.com/office/powerpoint/2010/main" val="62980340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Программа выявления операций</a:t>
            </a:r>
          </a:p>
        </p:txBody>
      </p:sp>
      <p:sp>
        <p:nvSpPr>
          <p:cNvPr id="3" name="Объект 2"/>
          <p:cNvSpPr>
            <a:spLocks noGrp="1"/>
          </p:cNvSpPr>
          <p:nvPr>
            <p:ph sz="quarter" idx="13"/>
          </p:nvPr>
        </p:nvSpPr>
        <p:spPr/>
        <p:txBody>
          <a:bodyPr/>
          <a:lstStyle/>
          <a:p>
            <a:r>
              <a:rPr lang="ru-RU" sz="1600" dirty="0"/>
              <a:t>Система сообщений об операциях, подлежащих обязательному контролю</a:t>
            </a:r>
          </a:p>
          <a:p>
            <a:endParaRPr lang="ru-RU" sz="1600" dirty="0"/>
          </a:p>
          <a:p>
            <a:r>
              <a:rPr lang="ru-RU" sz="1600" dirty="0"/>
              <a:t>Виды операций (сделок) распределены между организациями, обязанными направлять сообщения в порядке обязательного контроля</a:t>
            </a:r>
          </a:p>
          <a:p>
            <a:pPr marL="0" indent="0">
              <a:buNone/>
            </a:pPr>
            <a:endParaRPr lang="ru-RU" sz="1600" dirty="0"/>
          </a:p>
          <a:p>
            <a:endParaRPr lang="ru-RU" sz="1600" dirty="0"/>
          </a:p>
          <a:p>
            <a:endParaRPr lang="ru-RU" dirty="0"/>
          </a:p>
        </p:txBody>
      </p:sp>
    </p:spTree>
    <p:extLst>
      <p:ext uri="{BB962C8B-B14F-4D97-AF65-F5344CB8AC3E}">
        <p14:creationId xmlns:p14="http://schemas.microsoft.com/office/powerpoint/2010/main" val="312138071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Программа выявления операций</a:t>
            </a:r>
          </a:p>
        </p:txBody>
      </p:sp>
      <p:sp>
        <p:nvSpPr>
          <p:cNvPr id="3" name="Объект 2"/>
          <p:cNvSpPr>
            <a:spLocks noGrp="1"/>
          </p:cNvSpPr>
          <p:nvPr>
            <p:ph sz="quarter" idx="13"/>
          </p:nvPr>
        </p:nvSpPr>
        <p:spPr/>
        <p:txBody>
          <a:bodyPr/>
          <a:lstStyle/>
          <a:p>
            <a:pPr algn="just"/>
            <a:r>
              <a:rPr lang="ru-RU" sz="1600" dirty="0"/>
              <a:t>Изменения по видам контролируемых операций (сделок). Общее усиление контроля</a:t>
            </a:r>
          </a:p>
          <a:p>
            <a:pPr algn="just"/>
            <a:r>
              <a:rPr lang="ru-RU" sz="1600" dirty="0"/>
              <a:t>Усиление контроля наличных операций. Любое снятие со счета или зачисление на счет юридического лица денежных средств в наличной форме на сумму, равную или превышающую 600 тысяч рублей</a:t>
            </a:r>
          </a:p>
          <a:p>
            <a:pPr algn="just"/>
            <a:r>
              <a:rPr lang="ru-RU" sz="1600" dirty="0"/>
              <a:t>Зачисление денежных средств на счет (вклад) или списание денежных средств со счета (вклада) юридического лица или иностранной структуры без образования юридического лица, период деятельности которых не превышает трех месяцев со дня их регистрации (инкорпорации), либо зачисление денежных средств на счет (вклад) или списание денежных средств со счета (вклада) юридического лица или иностранной структуры без образования юридического лица в случае, если операции по указанному счету (вкладу) не производились с момента его открытия</a:t>
            </a:r>
          </a:p>
          <a:p>
            <a:pPr algn="just"/>
            <a:r>
              <a:rPr lang="ru-RU" sz="1600" dirty="0"/>
              <a:t>Операции с цифровыми финансовыми активами</a:t>
            </a:r>
          </a:p>
          <a:p>
            <a:pPr marL="0" indent="0">
              <a:buNone/>
            </a:pPr>
            <a:endParaRPr lang="ru-RU" sz="1600" dirty="0"/>
          </a:p>
          <a:p>
            <a:endParaRPr lang="ru-RU" sz="1600" dirty="0"/>
          </a:p>
          <a:p>
            <a:endParaRPr lang="ru-RU" dirty="0"/>
          </a:p>
        </p:txBody>
      </p:sp>
    </p:spTree>
    <p:extLst>
      <p:ext uri="{BB962C8B-B14F-4D97-AF65-F5344CB8AC3E}">
        <p14:creationId xmlns:p14="http://schemas.microsoft.com/office/powerpoint/2010/main" val="381763140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Программа выявления операций</a:t>
            </a:r>
          </a:p>
        </p:txBody>
      </p:sp>
      <p:sp>
        <p:nvSpPr>
          <p:cNvPr id="3" name="Объект 2"/>
          <p:cNvSpPr>
            <a:spLocks noGrp="1"/>
          </p:cNvSpPr>
          <p:nvPr>
            <p:ph sz="quarter" idx="13"/>
          </p:nvPr>
        </p:nvSpPr>
        <p:spPr/>
        <p:txBody>
          <a:bodyPr/>
          <a:lstStyle/>
          <a:p>
            <a:pPr algn="just"/>
            <a:r>
              <a:rPr lang="ru-RU" sz="1600" dirty="0"/>
              <a:t>Изменения по видам контролируемых операций (сделок). Общее усиление контроля</a:t>
            </a:r>
          </a:p>
          <a:p>
            <a:pPr algn="just"/>
            <a:r>
              <a:rPr lang="ru-RU" sz="1600" dirty="0"/>
              <a:t>Операция почтового перевода денежных средств подлежит обязательному контролю, если сумма, на которую совершается данная операция, равна или превышает 100 000 рублей либо равна сумме в иностранной валюте, эквивалентной 100 000 рублей, или превышает ее.</a:t>
            </a:r>
          </a:p>
          <a:p>
            <a:pPr algn="just"/>
            <a:r>
              <a:rPr lang="ru-RU" sz="1600" dirty="0"/>
              <a:t>Операция по возврату неиспользованного остатка денежных средств, внесенных в качестве аванса за услуги связи, подлежит обязательному контролю, если сумма, на которую совершается данная операция, равна или превышает 100 000 рублей либо равна сумме в иностранной валюте, эквивалентной 100 000 рублей, или превышает ее</a:t>
            </a:r>
          </a:p>
          <a:p>
            <a:pPr marL="0" indent="0">
              <a:buNone/>
            </a:pPr>
            <a:endParaRPr lang="ru-RU" sz="1600" dirty="0"/>
          </a:p>
          <a:p>
            <a:endParaRPr lang="ru-RU" sz="1600" dirty="0"/>
          </a:p>
          <a:p>
            <a:endParaRPr lang="ru-RU" dirty="0"/>
          </a:p>
        </p:txBody>
      </p:sp>
    </p:spTree>
    <p:extLst>
      <p:ext uri="{BB962C8B-B14F-4D97-AF65-F5344CB8AC3E}">
        <p14:creationId xmlns:p14="http://schemas.microsoft.com/office/powerpoint/2010/main" val="81020860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Программа выявления операций</a:t>
            </a:r>
          </a:p>
        </p:txBody>
      </p:sp>
      <p:sp>
        <p:nvSpPr>
          <p:cNvPr id="3" name="Объект 2"/>
          <p:cNvSpPr>
            <a:spLocks noGrp="1"/>
          </p:cNvSpPr>
          <p:nvPr>
            <p:ph sz="quarter" idx="13"/>
          </p:nvPr>
        </p:nvSpPr>
        <p:spPr/>
        <p:txBody>
          <a:bodyPr/>
          <a:lstStyle/>
          <a:p>
            <a:pPr algn="just"/>
            <a:r>
              <a:rPr lang="ru-RU" sz="1600" dirty="0"/>
              <a:t>Изменения по лизингу. Контроль движения денег и имущества</a:t>
            </a:r>
          </a:p>
          <a:p>
            <a:pPr algn="just"/>
            <a:r>
              <a:rPr lang="ru-RU" sz="1600" dirty="0"/>
              <a:t>Предоставление имущества по договору финансовой аренды (лизинга)</a:t>
            </a:r>
          </a:p>
          <a:p>
            <a:pPr algn="just"/>
            <a:r>
              <a:rPr lang="ru-RU" sz="1600" dirty="0"/>
              <a:t>Операция по зачислению денежных средств на счет (вклад) или списанию денежных средств со счета (вклада) при осуществлении платежей по договору финансовой аренды (лизинга) подлежит обязательному контролю, если сумма, на которую она совершается, равна или превышает 600 000 рублей либо равна сумме в иностранной валюте, эквивалентной 600 000 рублей, или превышает ее</a:t>
            </a:r>
          </a:p>
          <a:p>
            <a:pPr marL="0" indent="0">
              <a:buNone/>
            </a:pPr>
            <a:endParaRPr lang="ru-RU" sz="1600" dirty="0"/>
          </a:p>
          <a:p>
            <a:endParaRPr lang="ru-RU" sz="1600" dirty="0"/>
          </a:p>
          <a:p>
            <a:endParaRPr lang="ru-RU" dirty="0"/>
          </a:p>
        </p:txBody>
      </p:sp>
    </p:spTree>
    <p:extLst>
      <p:ext uri="{BB962C8B-B14F-4D97-AF65-F5344CB8AC3E}">
        <p14:creationId xmlns:p14="http://schemas.microsoft.com/office/powerpoint/2010/main" val="24984351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Программа выявления операций</a:t>
            </a:r>
          </a:p>
        </p:txBody>
      </p:sp>
      <p:sp>
        <p:nvSpPr>
          <p:cNvPr id="3" name="Объект 2"/>
          <p:cNvSpPr>
            <a:spLocks noGrp="1"/>
          </p:cNvSpPr>
          <p:nvPr>
            <p:ph sz="quarter" idx="13"/>
          </p:nvPr>
        </p:nvSpPr>
        <p:spPr/>
        <p:txBody>
          <a:bodyPr/>
          <a:lstStyle/>
          <a:p>
            <a:pPr algn="just"/>
            <a:r>
              <a:rPr lang="ru-RU" sz="1600" dirty="0"/>
              <a:t>Изменения по страхованию. Распространение контроля на операции юридических лиц</a:t>
            </a:r>
          </a:p>
          <a:p>
            <a:pPr marL="0" indent="0" algn="just">
              <a:buNone/>
            </a:pPr>
            <a:r>
              <a:rPr lang="ru-RU" sz="1600" dirty="0"/>
              <a:t>Выплата физическому или юридическому лицу страхового возмещения или получение от физического или юридического лица страховой премии по следующим видам страхования:</a:t>
            </a:r>
          </a:p>
          <a:p>
            <a:pPr algn="just"/>
            <a:r>
              <a:rPr lang="ru-RU" sz="1600" dirty="0"/>
              <a:t> страхование жизни на случай смерти, дожития до определенного возраста или срока либо наступления иного события</a:t>
            </a:r>
          </a:p>
          <a:p>
            <a:pPr algn="just"/>
            <a:r>
              <a:rPr lang="ru-RU" sz="1600" dirty="0"/>
              <a:t>пенсионное страхование</a:t>
            </a:r>
          </a:p>
          <a:p>
            <a:pPr algn="just"/>
            <a:r>
              <a:rPr lang="ru-RU" sz="1600" dirty="0"/>
              <a:t>страхование жизни с условием периодических страховых выплат (ренты, аннуитетов) и (или) с участием страхователя в инвестиционном доходе страховщика</a:t>
            </a:r>
          </a:p>
          <a:p>
            <a:pPr marL="0" indent="0">
              <a:buNone/>
            </a:pPr>
            <a:endParaRPr lang="ru-RU" sz="1600" dirty="0"/>
          </a:p>
          <a:p>
            <a:endParaRPr lang="ru-RU" sz="1600" dirty="0"/>
          </a:p>
          <a:p>
            <a:endParaRPr lang="ru-RU" dirty="0"/>
          </a:p>
        </p:txBody>
      </p:sp>
    </p:spTree>
    <p:extLst>
      <p:ext uri="{BB962C8B-B14F-4D97-AF65-F5344CB8AC3E}">
        <p14:creationId xmlns:p14="http://schemas.microsoft.com/office/powerpoint/2010/main" val="412992286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Программа выявления операций</a:t>
            </a:r>
          </a:p>
        </p:txBody>
      </p:sp>
      <p:sp>
        <p:nvSpPr>
          <p:cNvPr id="3" name="Объект 2"/>
          <p:cNvSpPr>
            <a:spLocks noGrp="1"/>
          </p:cNvSpPr>
          <p:nvPr>
            <p:ph sz="quarter" idx="13"/>
          </p:nvPr>
        </p:nvSpPr>
        <p:spPr>
          <a:xfrm>
            <a:off x="609600" y="1600200"/>
            <a:ext cx="7924800" cy="4421088"/>
          </a:xfrm>
        </p:spPr>
        <p:txBody>
          <a:bodyPr>
            <a:normAutofit/>
          </a:bodyPr>
          <a:lstStyle/>
          <a:p>
            <a:pPr algn="just"/>
            <a:r>
              <a:rPr lang="ru-RU" dirty="0"/>
              <a:t>Перечень критериев и признаков, указывающих на  необычный  характер  сделки, </a:t>
            </a:r>
          </a:p>
          <a:p>
            <a:pPr algn="just"/>
            <a:r>
              <a:rPr lang="ru-RU" dirty="0"/>
              <a:t>Обязательное документальное фиксирование операций, подпадающих под признаки и критерии</a:t>
            </a:r>
          </a:p>
        </p:txBody>
      </p:sp>
    </p:spTree>
    <p:extLst>
      <p:ext uri="{BB962C8B-B14F-4D97-AF65-F5344CB8AC3E}">
        <p14:creationId xmlns:p14="http://schemas.microsoft.com/office/powerpoint/2010/main" val="201483801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Программа выявления операций</a:t>
            </a:r>
          </a:p>
        </p:txBody>
      </p:sp>
      <p:sp>
        <p:nvSpPr>
          <p:cNvPr id="3" name="Объект 2"/>
          <p:cNvSpPr>
            <a:spLocks noGrp="1"/>
          </p:cNvSpPr>
          <p:nvPr>
            <p:ph sz="quarter" idx="13"/>
          </p:nvPr>
        </p:nvSpPr>
        <p:spPr>
          <a:xfrm>
            <a:off x="609600" y="1600200"/>
            <a:ext cx="7924800" cy="4421088"/>
          </a:xfrm>
        </p:spPr>
        <p:txBody>
          <a:bodyPr>
            <a:normAutofit/>
          </a:bodyPr>
          <a:lstStyle/>
          <a:p>
            <a:pPr algn="just"/>
            <a:r>
              <a:rPr lang="ru-RU" dirty="0"/>
              <a:t>Письмо Росфинмониторинга от 15.02.19 № 04-02-01/3276 «О направлении ответов на вопросы о применении отдельных требований законодательства в сфере противодействия легализации (отмыванию) доходов, полученных преступным путем, и финансированию терроризма»</a:t>
            </a:r>
          </a:p>
          <a:p>
            <a:pPr algn="just"/>
            <a:r>
              <a:rPr lang="ru-RU" dirty="0"/>
              <a:t>По нашему мнению, под "обслуживанием" необходимо понимать наличие гражданско-правовых отношений между лицом и организацией, в которых последняя обязана совершить в пользу другого лица определенное действие в соответствии с заключенным между сторонами договором, а именно передать имущество, выполнить работу и т.д.</a:t>
            </a:r>
          </a:p>
          <a:p>
            <a:pPr algn="just"/>
            <a:r>
              <a:rPr lang="ru-RU" dirty="0"/>
              <a:t>Таким образом, клиентом лизинговой компании является лицо, которому оказываются услуги, реализуется имущество и т.д. (например, лизингополучатель, арендатор, покупатель, заемщик и т.д.).</a:t>
            </a:r>
          </a:p>
        </p:txBody>
      </p:sp>
    </p:spTree>
    <p:extLst>
      <p:ext uri="{BB962C8B-B14F-4D97-AF65-F5344CB8AC3E}">
        <p14:creationId xmlns:p14="http://schemas.microsoft.com/office/powerpoint/2010/main" val="271095070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Программа выявления операций</a:t>
            </a:r>
          </a:p>
        </p:txBody>
      </p:sp>
      <p:sp>
        <p:nvSpPr>
          <p:cNvPr id="3" name="Объект 2"/>
          <p:cNvSpPr>
            <a:spLocks noGrp="1"/>
          </p:cNvSpPr>
          <p:nvPr>
            <p:ph sz="quarter" idx="13"/>
          </p:nvPr>
        </p:nvSpPr>
        <p:spPr>
          <a:xfrm>
            <a:off x="609600" y="1600200"/>
            <a:ext cx="7924800" cy="4421088"/>
          </a:xfrm>
        </p:spPr>
        <p:txBody>
          <a:bodyPr>
            <a:normAutofit/>
          </a:bodyPr>
          <a:lstStyle/>
          <a:p>
            <a:pPr algn="just"/>
            <a:r>
              <a:rPr lang="ru-RU" dirty="0"/>
              <a:t>10. В случае простой продажи недвижимого имущества (здания, имущественного комплекса, воздушного или водного судна), принадлежащего лизинговой компании на праве собственности и не относящегося к договору лизинга или к договору аренды с выкупом, подлежит ли данная операция обязательному контролю?</a:t>
            </a:r>
          </a:p>
          <a:p>
            <a:pPr algn="just"/>
            <a:r>
              <a:rPr lang="ru-RU" dirty="0"/>
              <a:t>Требуется ли идентификация покупателя недвижимого имущества?</a:t>
            </a:r>
          </a:p>
          <a:p>
            <a:pPr algn="just"/>
            <a:r>
              <a:rPr lang="ru-RU" dirty="0"/>
              <a:t>Реализация лизинговой компанией недвижимого имущества, принадлежащего ей на праве собственности, стоимость которого равна или превышает 3 000 000 рублей или ее эквивалент в иностранной валюте, порождает для лизинговой компании обязанность представить информацию в Росфинмониторинг как о сделке, подлежащей обязательному контролю. При этом покупатель недвижимого имущества является клиентом по отношению лизинговой компании, и, соответственно, в отношении него проводится полный комплекс мероприятий, предусмотренный законодательством в сфере ПОД/Ф</a:t>
            </a:r>
          </a:p>
        </p:txBody>
      </p:sp>
    </p:spTree>
    <p:extLst>
      <p:ext uri="{BB962C8B-B14F-4D97-AF65-F5344CB8AC3E}">
        <p14:creationId xmlns:p14="http://schemas.microsoft.com/office/powerpoint/2010/main" val="137973663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Передача сообщений</a:t>
            </a:r>
          </a:p>
        </p:txBody>
      </p:sp>
      <p:sp>
        <p:nvSpPr>
          <p:cNvPr id="3" name="Объект 2"/>
          <p:cNvSpPr>
            <a:spLocks noGrp="1"/>
          </p:cNvSpPr>
          <p:nvPr>
            <p:ph sz="quarter" idx="13"/>
          </p:nvPr>
        </p:nvSpPr>
        <p:spPr>
          <a:xfrm>
            <a:off x="609600" y="1600200"/>
            <a:ext cx="7924800" cy="4421088"/>
          </a:xfrm>
        </p:spPr>
        <p:txBody>
          <a:bodyPr>
            <a:normAutofit/>
          </a:bodyPr>
          <a:lstStyle/>
          <a:p>
            <a:pPr algn="just"/>
            <a:r>
              <a:rPr lang="ru-RU" dirty="0"/>
              <a:t>Указание Банка России от 17 октября 2018 г. № 4937-У «О порядке представления некредитными финансовыми организациями в уполномоченный орган сведений и информации в соответствии со ст. 7, 7.5 Федерального закона «О противодействии легализации (отмыванию) доходов, полученных преступным путем, и финансированию терроризма»</a:t>
            </a:r>
          </a:p>
          <a:p>
            <a:pPr algn="just"/>
            <a:r>
              <a:rPr lang="ru-RU" dirty="0"/>
              <a:t>Порядок составления некредитными финансовыми организациями в электронной форме информации, предусмотренной статьями 7, 7.5 Федерального закона «О противодействии легализации (отмыванию) доходов, полученных преступным путем, и финансированию терроризма»</a:t>
            </a:r>
          </a:p>
        </p:txBody>
      </p:sp>
    </p:spTree>
    <p:extLst>
      <p:ext uri="{BB962C8B-B14F-4D97-AF65-F5344CB8AC3E}">
        <p14:creationId xmlns:p14="http://schemas.microsoft.com/office/powerpoint/2010/main" val="276759484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Отказ от выполнения распоряжения клиента о свершении операции</a:t>
            </a:r>
          </a:p>
        </p:txBody>
      </p:sp>
      <p:sp>
        <p:nvSpPr>
          <p:cNvPr id="3" name="Объект 2"/>
          <p:cNvSpPr>
            <a:spLocks noGrp="1"/>
          </p:cNvSpPr>
          <p:nvPr>
            <p:ph sz="quarter" idx="13"/>
          </p:nvPr>
        </p:nvSpPr>
        <p:spPr/>
        <p:txBody>
          <a:bodyPr/>
          <a:lstStyle/>
          <a:p>
            <a:pPr algn="just"/>
            <a:r>
              <a:rPr lang="ru-RU" dirty="0"/>
              <a:t>Федеральный закон от 29.12.2017 № 470-ФЗ. Ст.1 вступила в силу с 30.03.2018</a:t>
            </a:r>
          </a:p>
          <a:p>
            <a:pPr algn="just"/>
            <a:r>
              <a:rPr lang="ru-RU" dirty="0"/>
              <a:t>Реакция на ситуацию на рынке</a:t>
            </a:r>
          </a:p>
          <a:p>
            <a:pPr algn="just"/>
            <a:r>
              <a:rPr lang="ru-RU" dirty="0"/>
              <a:t>Механизм обжалования решений об отказе в совершении операции</a:t>
            </a:r>
          </a:p>
          <a:p>
            <a:r>
              <a:rPr lang="ru-RU" dirty="0"/>
              <a:t>Указание Банка России от 30 марта 2018 г. № 4759-у Программа организации в </a:t>
            </a:r>
            <a:r>
              <a:rPr lang="ru-RU" dirty="0" err="1"/>
              <a:t>некредитной</a:t>
            </a:r>
            <a:r>
              <a:rPr lang="ru-RU" dirty="0"/>
              <a:t> финансовой организации работы с представленными клиентом документами и (или) сведениями об отсутствии оснований для принятия решения об отказе в выполнении распоряжения клиента о совершении операции, запросами и решениями межведомственной комиссии</a:t>
            </a:r>
          </a:p>
          <a:p>
            <a:pPr marL="0" indent="0">
              <a:buNone/>
            </a:pPr>
            <a:endParaRPr lang="ru-RU" dirty="0"/>
          </a:p>
        </p:txBody>
      </p:sp>
    </p:spTree>
    <p:extLst>
      <p:ext uri="{BB962C8B-B14F-4D97-AF65-F5344CB8AC3E}">
        <p14:creationId xmlns:p14="http://schemas.microsoft.com/office/powerpoint/2010/main" val="157166922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2400" dirty="0"/>
              <a:t>Программа организации работы по отказу от выполнения распоряжения клиента о совершении операции</a:t>
            </a:r>
          </a:p>
        </p:txBody>
      </p:sp>
      <p:sp>
        <p:nvSpPr>
          <p:cNvPr id="3" name="Объект 2"/>
          <p:cNvSpPr>
            <a:spLocks noGrp="1"/>
          </p:cNvSpPr>
          <p:nvPr>
            <p:ph sz="quarter" idx="13"/>
          </p:nvPr>
        </p:nvSpPr>
        <p:spPr>
          <a:xfrm>
            <a:off x="609600" y="1600200"/>
            <a:ext cx="7924800" cy="4781128"/>
          </a:xfrm>
        </p:spPr>
        <p:txBody>
          <a:bodyPr>
            <a:normAutofit/>
          </a:bodyPr>
          <a:lstStyle/>
          <a:p>
            <a:pPr algn="just"/>
            <a:r>
              <a:rPr lang="ru-RU" dirty="0"/>
              <a:t>перечень оснований для отказа в выполнении распоряжения клиента о совершении операции, установленный некредитной финансовой организацией с учетом пункта 11 статьи 7 Федерального закона;</a:t>
            </a:r>
          </a:p>
          <a:p>
            <a:pPr algn="just"/>
            <a:r>
              <a:rPr lang="ru-RU" dirty="0"/>
              <a:t>положения о факторах, влияющих на принятие решения об отказе в выполнении распоряжения клиента о совершении операции, сформулированные с учетом программы управления риском и программы выявления операций, а также специфики деятельности некредитной финансовой организации;</a:t>
            </a:r>
          </a:p>
        </p:txBody>
      </p:sp>
    </p:spTree>
    <p:extLst>
      <p:ext uri="{BB962C8B-B14F-4D97-AF65-F5344CB8AC3E}">
        <p14:creationId xmlns:p14="http://schemas.microsoft.com/office/powerpoint/2010/main" val="28978646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2400" dirty="0"/>
              <a:t>Программа организации работы по отказу от выполнения распоряжения клиента о совершении операции</a:t>
            </a:r>
          </a:p>
        </p:txBody>
      </p:sp>
      <p:sp>
        <p:nvSpPr>
          <p:cNvPr id="3" name="Объект 2"/>
          <p:cNvSpPr>
            <a:spLocks noGrp="1"/>
          </p:cNvSpPr>
          <p:nvPr>
            <p:ph sz="quarter" idx="13"/>
          </p:nvPr>
        </p:nvSpPr>
        <p:spPr/>
        <p:txBody>
          <a:bodyPr>
            <a:normAutofit fontScale="92500" lnSpcReduction="10000"/>
          </a:bodyPr>
          <a:lstStyle/>
          <a:p>
            <a:pPr algn="just"/>
            <a:r>
              <a:rPr lang="ru-RU" dirty="0"/>
              <a:t>порядок информирования клиента о принятом в соответствии с пунктом 11 статьи 7 Федерального закона некредитной финансовой организацией в отношении него решении об отказе в выполнении распоряжения клиента о совершении операции;</a:t>
            </a:r>
          </a:p>
          <a:p>
            <a:pPr algn="just"/>
            <a:r>
              <a:rPr lang="ru-RU" dirty="0"/>
              <a:t>порядок информирования физического лица, юридического лица, иностранной структуры без образования юридического лица о причинах принятия некредитной финансовой организацией решения об отказе в выполнении распоряжения клиента о совершении операции в соответствии с пунктом 11 статьи 7 Федерального закона в случае его (ее) обращения в некредитную финансовую организацию, а также о наличии у физического лица, юридического лица, иностранной структуры без образования юридического лица права представить в любое структурное подразделение некредитной финансовой организации документы и (или) сведения об отсутствии оснований для принятия решения об отказе в выполнении распоряжения клиента о совершении операции, способах их представления;</a:t>
            </a:r>
          </a:p>
          <a:p>
            <a:pPr algn="just"/>
            <a:r>
              <a:rPr lang="ru-RU" dirty="0"/>
              <a:t>порядок учета и фиксирования информации о случаях отказа в соответствии с пунктом 11 статьи 7 Федерального закона от выполнения распоряжения клиента о совершении операции и основаниях принятия таких решений;</a:t>
            </a:r>
          </a:p>
        </p:txBody>
      </p:sp>
    </p:spTree>
    <p:extLst>
      <p:ext uri="{BB962C8B-B14F-4D97-AF65-F5344CB8AC3E}">
        <p14:creationId xmlns:p14="http://schemas.microsoft.com/office/powerpoint/2010/main" val="79305504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Механизм обжалования отказа в проведении операции</a:t>
            </a:r>
          </a:p>
        </p:txBody>
      </p:sp>
      <p:sp>
        <p:nvSpPr>
          <p:cNvPr id="3" name="Объект 2"/>
          <p:cNvSpPr>
            <a:spLocks noGrp="1"/>
          </p:cNvSpPr>
          <p:nvPr>
            <p:ph sz="quarter" idx="13"/>
          </p:nvPr>
        </p:nvSpPr>
        <p:spPr/>
        <p:txBody>
          <a:bodyPr/>
          <a:lstStyle/>
          <a:p>
            <a:r>
              <a:rPr lang="ru-RU" dirty="0"/>
              <a:t>Обжалование в организацию, принявшую решение об отказе</a:t>
            </a:r>
          </a:p>
          <a:p>
            <a:r>
              <a:rPr lang="ru-RU" dirty="0"/>
              <a:t>Обжалование в Межведомственную комиссию при ЦБ РФ</a:t>
            </a:r>
          </a:p>
        </p:txBody>
      </p:sp>
    </p:spTree>
    <p:extLst>
      <p:ext uri="{BB962C8B-B14F-4D97-AF65-F5344CB8AC3E}">
        <p14:creationId xmlns:p14="http://schemas.microsoft.com/office/powerpoint/2010/main" val="127284526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Обжалование решений об отказе в совершении операции</a:t>
            </a:r>
          </a:p>
        </p:txBody>
      </p:sp>
      <p:sp>
        <p:nvSpPr>
          <p:cNvPr id="3" name="Объект 2"/>
          <p:cNvSpPr>
            <a:spLocks noGrp="1"/>
          </p:cNvSpPr>
          <p:nvPr>
            <p:ph sz="quarter" idx="13"/>
          </p:nvPr>
        </p:nvSpPr>
        <p:spPr/>
        <p:txBody>
          <a:bodyPr/>
          <a:lstStyle/>
          <a:p>
            <a:r>
              <a:rPr lang="ru-RU" dirty="0"/>
              <a:t>Право на обжалование</a:t>
            </a:r>
          </a:p>
          <a:p>
            <a:r>
              <a:rPr lang="ru-RU" dirty="0"/>
              <a:t>Рассмотрение организацией в течение 10 рабочих дней</a:t>
            </a:r>
          </a:p>
          <a:p>
            <a:r>
              <a:rPr lang="ru-RU" dirty="0"/>
              <a:t>Право обжаловать решение организации в Межведомственную комиссию при ЦБ РФ</a:t>
            </a:r>
          </a:p>
        </p:txBody>
      </p:sp>
    </p:spTree>
    <p:extLst>
      <p:ext uri="{BB962C8B-B14F-4D97-AF65-F5344CB8AC3E}">
        <p14:creationId xmlns:p14="http://schemas.microsoft.com/office/powerpoint/2010/main" val="99066573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76521-81BC-4942-8461-834E8D9D5D45}"/>
              </a:ext>
            </a:extLst>
          </p:cNvPr>
          <p:cNvSpPr>
            <a:spLocks noGrp="1"/>
          </p:cNvSpPr>
          <p:nvPr>
            <p:ph type="title"/>
          </p:nvPr>
        </p:nvSpPr>
        <p:spPr/>
        <p:txBody>
          <a:bodyPr/>
          <a:lstStyle/>
          <a:p>
            <a:pPr algn="ctr"/>
            <a:r>
              <a:rPr lang="ru-RU" dirty="0"/>
              <a:t>Обжалование решений об отказе в совершении операции</a:t>
            </a:r>
          </a:p>
        </p:txBody>
      </p:sp>
      <p:sp>
        <p:nvSpPr>
          <p:cNvPr id="3" name="Content Placeholder 2">
            <a:extLst>
              <a:ext uri="{FF2B5EF4-FFF2-40B4-BE49-F238E27FC236}">
                <a16:creationId xmlns:a16="http://schemas.microsoft.com/office/drawing/2014/main" id="{CE597508-AF03-4CB5-B72A-A0B0E8B03A9F}"/>
              </a:ext>
            </a:extLst>
          </p:cNvPr>
          <p:cNvSpPr>
            <a:spLocks noGrp="1"/>
          </p:cNvSpPr>
          <p:nvPr>
            <p:ph sz="quarter" idx="13"/>
          </p:nvPr>
        </p:nvSpPr>
        <p:spPr/>
        <p:txBody>
          <a:bodyPr/>
          <a:lstStyle/>
          <a:p>
            <a:pPr algn="just"/>
            <a:r>
              <a:rPr lang="ru-RU" dirty="0"/>
              <a:t>ИНФОРМАЦИОННОЕ ПИСЬМО</a:t>
            </a:r>
            <a:r>
              <a:rPr lang="en-US" dirty="0"/>
              <a:t> </a:t>
            </a:r>
            <a:r>
              <a:rPr lang="ru-RU" dirty="0"/>
              <a:t>Банка России от 12 сентября 2018 г. N ИН-014-12/61 по вопросам функционирования механизма реабилитации клиентов</a:t>
            </a:r>
          </a:p>
          <a:p>
            <a:pPr algn="just"/>
            <a:r>
              <a:rPr lang="ru-RU" dirty="0"/>
              <a:t>Обжалование решений об отказе от проведения операции и решений об отказе от заключения договора банковского счета (вклада)</a:t>
            </a:r>
          </a:p>
          <a:p>
            <a:pPr algn="just"/>
            <a:r>
              <a:rPr lang="ru-RU" dirty="0"/>
              <a:t>Право обжаловать решения, принятые до вступления 30 марта 2018 г. в силу изменений 115-ФЗ в части обжалования решений</a:t>
            </a:r>
            <a:endParaRPr lang="en-US" dirty="0"/>
          </a:p>
          <a:p>
            <a:pPr algn="just"/>
            <a:r>
              <a:rPr lang="ru-RU" dirty="0"/>
              <a:t>Объем инфорамции, предоставляемой клиенту, должен быть достаточным для реалицации права на обжалование</a:t>
            </a:r>
          </a:p>
          <a:p>
            <a:pPr algn="just"/>
            <a:r>
              <a:rPr lang="ru-RU" dirty="0"/>
              <a:t>Решение межведомственной комиссии распространяется на конкретные операции, по которым был отказ, но не на последующие операции клиента</a:t>
            </a:r>
          </a:p>
        </p:txBody>
      </p:sp>
    </p:spTree>
    <p:extLst>
      <p:ext uri="{BB962C8B-B14F-4D97-AF65-F5344CB8AC3E}">
        <p14:creationId xmlns:p14="http://schemas.microsoft.com/office/powerpoint/2010/main" val="424400759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76521-81BC-4942-8461-834E8D9D5D45}"/>
              </a:ext>
            </a:extLst>
          </p:cNvPr>
          <p:cNvSpPr>
            <a:spLocks noGrp="1"/>
          </p:cNvSpPr>
          <p:nvPr>
            <p:ph type="title"/>
          </p:nvPr>
        </p:nvSpPr>
        <p:spPr/>
        <p:txBody>
          <a:bodyPr/>
          <a:lstStyle/>
          <a:p>
            <a:pPr algn="ctr"/>
            <a:r>
              <a:rPr lang="ru-RU" dirty="0"/>
              <a:t>Обжалование решений об отказе в совершении операции</a:t>
            </a:r>
          </a:p>
        </p:txBody>
      </p:sp>
      <p:sp>
        <p:nvSpPr>
          <p:cNvPr id="3" name="Content Placeholder 2">
            <a:extLst>
              <a:ext uri="{FF2B5EF4-FFF2-40B4-BE49-F238E27FC236}">
                <a16:creationId xmlns:a16="http://schemas.microsoft.com/office/drawing/2014/main" id="{CE597508-AF03-4CB5-B72A-A0B0E8B03A9F}"/>
              </a:ext>
            </a:extLst>
          </p:cNvPr>
          <p:cNvSpPr>
            <a:spLocks noGrp="1"/>
          </p:cNvSpPr>
          <p:nvPr>
            <p:ph sz="quarter" idx="13"/>
          </p:nvPr>
        </p:nvSpPr>
        <p:spPr/>
        <p:txBody>
          <a:bodyPr/>
          <a:lstStyle/>
          <a:p>
            <a:pPr algn="just"/>
            <a:r>
              <a:rPr lang="ru-RU" dirty="0"/>
              <a:t>Суды поддерживают решения об отказе в совершении операции (сделки)</a:t>
            </a:r>
          </a:p>
          <a:p>
            <a:pPr algn="just"/>
            <a:r>
              <a:rPr lang="ru-RU" dirty="0"/>
              <a:t>Определение Верховного Суда РФ от 6 февраля 2018 г. </a:t>
            </a:r>
            <a:r>
              <a:rPr lang="en-GB" dirty="0"/>
              <a:t>N 59-</a:t>
            </a:r>
            <a:r>
              <a:rPr lang="ru-RU" dirty="0"/>
              <a:t>КГ17-18 (снятие наличных, поступивших от продажи автомобиля)</a:t>
            </a:r>
          </a:p>
          <a:p>
            <a:pPr algn="just"/>
            <a:r>
              <a:rPr lang="ru-RU" dirty="0"/>
              <a:t>Определение Верховного Суда РФ от 26 февраля 2018 г. N 309-ЭС17-23391 (снятие наличных с корпоративной карты)</a:t>
            </a:r>
          </a:p>
          <a:p>
            <a:pPr algn="just"/>
            <a:r>
              <a:rPr lang="ru-RU" dirty="0"/>
              <a:t>Обзор практики рассмотрения судами дел по спорам о защите прав потребителей, связанным с реализацией товаров и услуг. Утвержден Президиумом Верховного Суда РФ 17 октября 2018 г.</a:t>
            </a:r>
          </a:p>
        </p:txBody>
      </p:sp>
    </p:spTree>
    <p:extLst>
      <p:ext uri="{BB962C8B-B14F-4D97-AF65-F5344CB8AC3E}">
        <p14:creationId xmlns:p14="http://schemas.microsoft.com/office/powerpoint/2010/main" val="93125595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Программа подготовки и обучения сотрудников</a:t>
            </a:r>
          </a:p>
        </p:txBody>
      </p:sp>
      <p:sp>
        <p:nvSpPr>
          <p:cNvPr id="3" name="Объект 2"/>
          <p:cNvSpPr>
            <a:spLocks noGrp="1"/>
          </p:cNvSpPr>
          <p:nvPr>
            <p:ph sz="quarter" idx="13"/>
          </p:nvPr>
        </p:nvSpPr>
        <p:spPr/>
        <p:txBody>
          <a:bodyPr/>
          <a:lstStyle/>
          <a:p>
            <a:pPr marL="0" indent="0">
              <a:buNone/>
            </a:pPr>
            <a:r>
              <a:rPr lang="ru-RU" dirty="0"/>
              <a:t>Перечень сотрудников, проходящих обучение;</a:t>
            </a:r>
          </a:p>
          <a:p>
            <a:pPr marL="0" indent="0">
              <a:buNone/>
            </a:pPr>
            <a:r>
              <a:rPr lang="ru-RU" dirty="0"/>
              <a:t>Формы обучения: </a:t>
            </a:r>
          </a:p>
          <a:p>
            <a:r>
              <a:rPr lang="ru-RU" dirty="0"/>
              <a:t>вводный (первичный) инструктаж;</a:t>
            </a:r>
          </a:p>
          <a:p>
            <a:r>
              <a:rPr lang="ru-RU" dirty="0"/>
              <a:t>целевой (внеплановый) инструктаж;</a:t>
            </a:r>
          </a:p>
          <a:p>
            <a:r>
              <a:rPr lang="ru-RU" dirty="0"/>
              <a:t>повышение квалификации (плановый инструктаж).</a:t>
            </a:r>
          </a:p>
          <a:p>
            <a:pPr marL="0" indent="0">
              <a:buNone/>
            </a:pPr>
            <a:r>
              <a:rPr lang="ru-RU" dirty="0"/>
              <a:t>Программы вводного (первичного) инструктажа и целевого (внепланового) инструктажа;</a:t>
            </a:r>
          </a:p>
          <a:p>
            <a:pPr marL="0" indent="0">
              <a:buNone/>
            </a:pPr>
            <a:r>
              <a:rPr lang="ru-RU" dirty="0"/>
              <a:t>Порядок и формы проведения проверки знаний после первичного инструктажа;</a:t>
            </a:r>
          </a:p>
          <a:p>
            <a:pPr marL="0" indent="0">
              <a:buNone/>
            </a:pPr>
            <a:r>
              <a:rPr lang="ru-RU" dirty="0"/>
              <a:t>Система учета прохождения обучения.</a:t>
            </a:r>
          </a:p>
          <a:p>
            <a:pPr marL="0" indent="0">
              <a:buNone/>
            </a:pPr>
            <a:r>
              <a:rPr lang="ru-RU" dirty="0"/>
              <a:t> </a:t>
            </a:r>
          </a:p>
          <a:p>
            <a:endParaRPr lang="ru-RU" dirty="0"/>
          </a:p>
        </p:txBody>
      </p:sp>
    </p:spTree>
    <p:extLst>
      <p:ext uri="{BB962C8B-B14F-4D97-AF65-F5344CB8AC3E}">
        <p14:creationId xmlns:p14="http://schemas.microsoft.com/office/powerpoint/2010/main" val="361985223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87624" y="548680"/>
            <a:ext cx="7344816" cy="4078039"/>
          </a:xfrm>
          <a:prstGeom prst="rect">
            <a:avLst/>
          </a:prstGeom>
        </p:spPr>
        <p:txBody>
          <a:bodyPr wrap="square">
            <a:spAutoFit/>
          </a:bodyPr>
          <a:lstStyle/>
          <a:p>
            <a:r>
              <a:rPr lang="ru-RU" sz="4300" dirty="0">
                <a:effectLst>
                  <a:outerShdw blurRad="50000" dist="30000" dir="5400000" algn="tl" rotWithShape="0">
                    <a:srgbClr val="000000">
                      <a:alpha val="30000"/>
                    </a:srgbClr>
                  </a:outerShdw>
                </a:effectLst>
                <a:latin typeface="+mj-lt"/>
                <a:ea typeface="+mj-ea"/>
                <a:cs typeface="+mj-cs"/>
              </a:rPr>
              <a:t>Использование</a:t>
            </a:r>
            <a:r>
              <a:rPr lang="ru-RU" dirty="0"/>
              <a:t> </a:t>
            </a:r>
            <a:r>
              <a:rPr lang="ru-RU" sz="4300" dirty="0">
                <a:effectLst>
                  <a:outerShdw blurRad="50000" dist="30000" dir="5400000" algn="tl" rotWithShape="0">
                    <a:srgbClr val="000000">
                      <a:alpha val="30000"/>
                    </a:srgbClr>
                  </a:outerShdw>
                </a:effectLst>
                <a:latin typeface="+mj-lt"/>
                <a:ea typeface="+mj-ea"/>
                <a:cs typeface="+mj-cs"/>
              </a:rPr>
              <a:t>типологий</a:t>
            </a:r>
            <a:r>
              <a:rPr lang="ru-RU" dirty="0"/>
              <a:t>:</a:t>
            </a:r>
          </a:p>
          <a:p>
            <a:pPr marL="285750" indent="-285750">
              <a:buFont typeface="Arial" pitchFamily="34" charset="0"/>
              <a:buChar char="•"/>
            </a:pPr>
            <a:r>
              <a:rPr lang="ru-RU" sz="2400" b="1" dirty="0">
                <a:latin typeface="+mn-lt"/>
                <a:cs typeface="+mn-cs"/>
              </a:rPr>
              <a:t>оценка риска;</a:t>
            </a:r>
          </a:p>
          <a:p>
            <a:pPr marL="285750" indent="-285750">
              <a:buFont typeface="Arial" pitchFamily="34" charset="0"/>
              <a:buChar char="•"/>
            </a:pPr>
            <a:r>
              <a:rPr lang="ru-RU" sz="2400" b="1" dirty="0">
                <a:latin typeface="+mn-lt"/>
                <a:cs typeface="+mn-cs"/>
              </a:rPr>
              <a:t>создание каталога признаков подозрительных операций (</a:t>
            </a:r>
            <a:r>
              <a:rPr lang="en-US" sz="2400" b="1" dirty="0">
                <a:latin typeface="+mn-lt"/>
                <a:cs typeface="+mn-cs"/>
              </a:rPr>
              <a:t>red flags</a:t>
            </a:r>
            <a:r>
              <a:rPr lang="ru-RU" sz="2400" b="1" dirty="0">
                <a:latin typeface="+mn-lt"/>
                <a:cs typeface="+mn-cs"/>
              </a:rPr>
              <a:t>);</a:t>
            </a:r>
          </a:p>
          <a:p>
            <a:pPr marL="285750" indent="-285750">
              <a:buFont typeface="Arial" pitchFamily="34" charset="0"/>
              <a:buChar char="•"/>
            </a:pPr>
            <a:r>
              <a:rPr lang="ru-RU" sz="2400" b="1" dirty="0">
                <a:latin typeface="+mn-lt"/>
                <a:cs typeface="+mn-cs"/>
              </a:rPr>
              <a:t>выявление необычных сделок;</a:t>
            </a:r>
          </a:p>
          <a:p>
            <a:pPr marL="285750" indent="-285750">
              <a:buFont typeface="Arial" pitchFamily="34" charset="0"/>
              <a:buChar char="•"/>
            </a:pPr>
            <a:r>
              <a:rPr lang="ru-RU" sz="2400" b="1" dirty="0">
                <a:latin typeface="+mn-lt"/>
                <a:cs typeface="+mn-cs"/>
              </a:rPr>
              <a:t>построение версий;</a:t>
            </a:r>
          </a:p>
          <a:p>
            <a:pPr marL="285750" indent="-285750">
              <a:buFont typeface="Arial" pitchFamily="34" charset="0"/>
              <a:buChar char="•"/>
            </a:pPr>
            <a:r>
              <a:rPr lang="ru-RU" sz="2400" dirty="0">
                <a:latin typeface="+mn-lt"/>
                <a:cs typeface="+mn-cs"/>
              </a:rPr>
              <a:t>экономическая безопасность;</a:t>
            </a:r>
          </a:p>
          <a:p>
            <a:pPr marL="285750" indent="-285750">
              <a:buFont typeface="Arial" pitchFamily="34" charset="0"/>
              <a:buChar char="•"/>
            </a:pPr>
            <a:r>
              <a:rPr lang="ru-RU" sz="2400" dirty="0">
                <a:latin typeface="+mn-lt"/>
                <a:cs typeface="+mn-cs"/>
              </a:rPr>
              <a:t>оценка и снижение рисков, связанных с коррупцией (для компаний, работающих с партнерами из США, Великобритании и некоторых других стран Европы)</a:t>
            </a:r>
          </a:p>
        </p:txBody>
      </p:sp>
    </p:spTree>
    <p:extLst>
      <p:ext uri="{BB962C8B-B14F-4D97-AF65-F5344CB8AC3E}">
        <p14:creationId xmlns:p14="http://schemas.microsoft.com/office/powerpoint/2010/main" val="241615442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p:txBody>
          <a:bodyPr/>
          <a:lstStyle/>
          <a:p>
            <a:pPr algn="ctr" fontAlgn="auto">
              <a:spcAft>
                <a:spcPts val="0"/>
              </a:spcAft>
              <a:defRPr/>
            </a:pPr>
            <a:r>
              <a:rPr lang="ru-RU" kern="1200" dirty="0">
                <a:effectLst>
                  <a:outerShdw blurRad="50000" dist="30000" dir="5400000" algn="tl" rotWithShape="0">
                    <a:srgbClr val="000000">
                      <a:alpha val="30000"/>
                    </a:srgbClr>
                  </a:outerShdw>
                </a:effectLst>
                <a:latin typeface="+mj-lt"/>
                <a:ea typeface="+mj-ea"/>
                <a:cs typeface="+mj-cs"/>
              </a:rPr>
              <a:t>Виды</a:t>
            </a:r>
            <a:r>
              <a:rPr lang="ru-RU" kern="1200" dirty="0">
                <a:solidFill>
                  <a:schemeClr val="tx2">
                    <a:satMod val="130000"/>
                  </a:schemeClr>
                </a:solidFill>
                <a:effectLst>
                  <a:outerShdw blurRad="50000" dist="30000" dir="5400000" algn="tl" rotWithShape="0">
                    <a:srgbClr val="000000">
                      <a:alpha val="30000"/>
                    </a:srgbClr>
                  </a:outerShdw>
                </a:effectLst>
                <a:latin typeface="+mj-lt"/>
                <a:ea typeface="+mj-ea"/>
                <a:cs typeface="+mj-cs"/>
              </a:rPr>
              <a:t> </a:t>
            </a:r>
            <a:r>
              <a:rPr lang="ru-RU" kern="1200" dirty="0">
                <a:effectLst>
                  <a:outerShdw blurRad="50000" dist="30000" dir="5400000" algn="tl" rotWithShape="0">
                    <a:srgbClr val="000000">
                      <a:alpha val="30000"/>
                    </a:srgbClr>
                  </a:outerShdw>
                </a:effectLst>
                <a:latin typeface="+mj-lt"/>
                <a:ea typeface="+mj-ea"/>
                <a:cs typeface="+mj-cs"/>
              </a:rPr>
              <a:t>типологий</a:t>
            </a:r>
          </a:p>
        </p:txBody>
      </p:sp>
      <p:sp>
        <p:nvSpPr>
          <p:cNvPr id="3" name="Содержимое 2"/>
          <p:cNvSpPr>
            <a:spLocks noGrp="1"/>
          </p:cNvSpPr>
          <p:nvPr>
            <p:ph idx="4294967295"/>
          </p:nvPr>
        </p:nvSpPr>
        <p:spPr/>
        <p:txBody>
          <a:bodyPr>
            <a:normAutofit/>
          </a:bodyPr>
          <a:lstStyle/>
          <a:p>
            <a:pPr marL="365760" indent="-283464" fontAlgn="auto">
              <a:spcAft>
                <a:spcPts val="0"/>
              </a:spcAft>
              <a:buFont typeface="Wingdings 2"/>
              <a:buChar char=""/>
              <a:defRPr/>
            </a:pPr>
            <a:r>
              <a:rPr lang="ru-RU" kern="1200" dirty="0">
                <a:latin typeface="+mn-lt"/>
                <a:ea typeface="+mn-ea"/>
                <a:cs typeface="+mn-cs"/>
              </a:rPr>
              <a:t>типологии использования финансовых инструментов для легализации преступных доходов;</a:t>
            </a:r>
          </a:p>
          <a:p>
            <a:pPr marL="365760" indent="-283464" fontAlgn="auto">
              <a:spcAft>
                <a:spcPts val="0"/>
              </a:spcAft>
              <a:buFont typeface="Wingdings 2"/>
              <a:buChar char=""/>
              <a:defRPr/>
            </a:pPr>
            <a:r>
              <a:rPr lang="ru-RU" kern="1200" dirty="0">
                <a:latin typeface="+mn-lt"/>
                <a:ea typeface="+mn-ea"/>
                <a:cs typeface="+mn-cs"/>
              </a:rPr>
              <a:t>типологии использования определенных секторов рынка для легализации преступных доходов;</a:t>
            </a:r>
          </a:p>
          <a:p>
            <a:pPr marL="365760" indent="-283464" fontAlgn="auto">
              <a:spcAft>
                <a:spcPts val="0"/>
              </a:spcAft>
              <a:buFont typeface="Wingdings 2"/>
              <a:buChar char=""/>
              <a:defRPr/>
            </a:pPr>
            <a:r>
              <a:rPr lang="ru-RU" kern="1200" dirty="0">
                <a:latin typeface="+mn-lt"/>
                <a:ea typeface="+mn-ea"/>
                <a:cs typeface="+mn-cs"/>
              </a:rPr>
              <a:t>типологии легализации преступных доходов, полученных от отдельных видов преступной деятельности;</a:t>
            </a:r>
          </a:p>
          <a:p>
            <a:pPr marL="365760" indent="-283464" fontAlgn="auto">
              <a:spcAft>
                <a:spcPts val="0"/>
              </a:spcAft>
              <a:buFont typeface="Wingdings 2"/>
              <a:buChar char=""/>
              <a:defRPr/>
            </a:pPr>
            <a:r>
              <a:rPr lang="ru-RU" kern="1200" dirty="0">
                <a:latin typeface="+mn-lt"/>
                <a:ea typeface="+mn-ea"/>
                <a:cs typeface="+mn-cs"/>
              </a:rPr>
              <a:t>типологии финансирования терроризма.</a:t>
            </a:r>
          </a:p>
          <a:p>
            <a:pPr marL="365760" indent="-283464" fontAlgn="auto">
              <a:spcAft>
                <a:spcPts val="0"/>
              </a:spcAft>
              <a:buFont typeface="Wingdings 2"/>
              <a:buChar char=""/>
              <a:defRPr/>
            </a:pPr>
            <a:endParaRPr lang="ru-RU" kern="1200" dirty="0">
              <a:latin typeface="+mn-lt"/>
              <a:ea typeface="+mn-ea"/>
              <a:cs typeface="+mn-cs"/>
            </a:endParaRPr>
          </a:p>
        </p:txBody>
      </p:sp>
    </p:spTree>
    <p:extLst>
      <p:ext uri="{BB962C8B-B14F-4D97-AF65-F5344CB8AC3E}">
        <p14:creationId xmlns:p14="http://schemas.microsoft.com/office/powerpoint/2010/main" val="206847768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0" y="274638"/>
            <a:ext cx="7924800" cy="1143000"/>
          </a:xfrm>
        </p:spPr>
        <p:txBody>
          <a:bodyPr/>
          <a:lstStyle/>
          <a:p>
            <a:pPr algn="ctr" fontAlgn="auto">
              <a:spcAft>
                <a:spcPts val="0"/>
              </a:spcAft>
              <a:defRPr/>
            </a:pPr>
            <a:r>
              <a:rPr lang="ru-RU" kern="1200" dirty="0">
                <a:effectLst>
                  <a:outerShdw blurRad="50000" dist="30000" dir="5400000" algn="tl" rotWithShape="0">
                    <a:srgbClr val="000000">
                      <a:alpha val="30000"/>
                    </a:srgbClr>
                  </a:outerShdw>
                </a:effectLst>
                <a:latin typeface="+mj-lt"/>
                <a:ea typeface="+mj-ea"/>
                <a:cs typeface="+mj-cs"/>
              </a:rPr>
              <a:t>Исследования типологий</a:t>
            </a:r>
          </a:p>
        </p:txBody>
      </p:sp>
      <p:sp>
        <p:nvSpPr>
          <p:cNvPr id="3" name="Содержимое 2"/>
          <p:cNvSpPr>
            <a:spLocks noGrp="1"/>
          </p:cNvSpPr>
          <p:nvPr>
            <p:ph idx="4294967295"/>
          </p:nvPr>
        </p:nvSpPr>
        <p:spPr>
          <a:xfrm>
            <a:off x="107504" y="1412776"/>
            <a:ext cx="8352928" cy="5040560"/>
          </a:xfrm>
        </p:spPr>
        <p:txBody>
          <a:bodyPr>
            <a:normAutofit lnSpcReduction="10000"/>
          </a:bodyPr>
          <a:lstStyle/>
          <a:p>
            <a:pPr>
              <a:lnSpc>
                <a:spcPct val="80000"/>
              </a:lnSpc>
            </a:pPr>
            <a:r>
              <a:rPr lang="ru-RU" sz="1800" b="1" dirty="0"/>
              <a:t>ФАТФ</a:t>
            </a:r>
            <a:endParaRPr lang="ru-RU" sz="1800" dirty="0"/>
          </a:p>
          <a:p>
            <a:pPr>
              <a:lnSpc>
                <a:spcPct val="80000"/>
              </a:lnSpc>
              <a:buFont typeface="Wingdings 2" pitchFamily="18" charset="2"/>
              <a:buNone/>
            </a:pPr>
            <a:r>
              <a:rPr lang="ru-RU" sz="1800" b="1" dirty="0"/>
              <a:t>                                Региональные группы по типу ФАТФ:</a:t>
            </a:r>
            <a:endParaRPr lang="ru-RU" sz="1800" dirty="0"/>
          </a:p>
          <a:p>
            <a:pPr>
              <a:lnSpc>
                <a:spcPct val="80000"/>
              </a:lnSpc>
            </a:pPr>
            <a:r>
              <a:rPr lang="ru-RU" sz="1800" dirty="0"/>
              <a:t>Азиатско-Тихоокеанская группа по борьбе с «отмыванием» денег (</a:t>
            </a:r>
            <a:r>
              <a:rPr lang="en-US" sz="1800" dirty="0">
                <a:latin typeface="Gill Sans MT" pitchFamily="34" charset="0"/>
              </a:rPr>
              <a:t>APG</a:t>
            </a:r>
            <a:r>
              <a:rPr lang="ru-RU" sz="1800" dirty="0"/>
              <a:t>)</a:t>
            </a:r>
          </a:p>
          <a:p>
            <a:pPr>
              <a:lnSpc>
                <a:spcPct val="80000"/>
              </a:lnSpc>
            </a:pPr>
            <a:r>
              <a:rPr lang="ru-RU" sz="1800" dirty="0"/>
              <a:t>Специальная группа по финансовым мероприятиям стран Карибского бассейна (</a:t>
            </a:r>
            <a:r>
              <a:rPr lang="en-US" sz="1800" dirty="0">
                <a:latin typeface="Gill Sans MT" pitchFamily="34" charset="0"/>
              </a:rPr>
              <a:t>CFATF</a:t>
            </a:r>
            <a:r>
              <a:rPr lang="ru-RU" sz="1800" dirty="0"/>
              <a:t>)</a:t>
            </a:r>
          </a:p>
          <a:p>
            <a:pPr>
              <a:lnSpc>
                <a:spcPct val="80000"/>
              </a:lnSpc>
            </a:pPr>
            <a:r>
              <a:rPr lang="ru-RU" sz="1800" dirty="0"/>
              <a:t>Избранный комитет экспертов Совета Европы по оценке мер против «отмывания» денег (MONEYVAL)</a:t>
            </a:r>
          </a:p>
          <a:p>
            <a:pPr>
              <a:lnSpc>
                <a:spcPct val="80000"/>
              </a:lnSpc>
            </a:pPr>
            <a:r>
              <a:rPr lang="ru-RU" sz="1800" dirty="0"/>
              <a:t>Евразийская группа по противодействию легализации преступных доходов и финансированию терроризма (ЕАГ)</a:t>
            </a:r>
          </a:p>
          <a:p>
            <a:pPr>
              <a:lnSpc>
                <a:spcPct val="80000"/>
              </a:lnSpc>
            </a:pPr>
            <a:r>
              <a:rPr lang="ru-RU" sz="1800" dirty="0"/>
              <a:t>Восточно- и Южно-Африканская группа по борьбе с «отмыванием» денег (</a:t>
            </a:r>
            <a:r>
              <a:rPr lang="en-US" sz="1800" dirty="0">
                <a:latin typeface="Gill Sans MT" pitchFamily="34" charset="0"/>
              </a:rPr>
              <a:t>ESAAMLG</a:t>
            </a:r>
            <a:r>
              <a:rPr lang="ru-RU" sz="1800" dirty="0"/>
              <a:t>)</a:t>
            </a:r>
          </a:p>
          <a:p>
            <a:pPr>
              <a:lnSpc>
                <a:spcPct val="80000"/>
              </a:lnSpc>
            </a:pPr>
            <a:r>
              <a:rPr lang="ru-RU" sz="1800" dirty="0"/>
              <a:t>Специальная группа по финансовым мероприятиям государств Латинской Америки (</a:t>
            </a:r>
            <a:r>
              <a:rPr lang="en-US" sz="1800" dirty="0">
                <a:latin typeface="Gill Sans MT" pitchFamily="34" charset="0"/>
              </a:rPr>
              <a:t>GAFILAT</a:t>
            </a:r>
            <a:r>
              <a:rPr lang="ru-RU" sz="1800" dirty="0"/>
              <a:t>)</a:t>
            </a:r>
          </a:p>
          <a:p>
            <a:pPr>
              <a:lnSpc>
                <a:spcPct val="80000"/>
              </a:lnSpc>
            </a:pPr>
            <a:r>
              <a:rPr lang="ru-RU" sz="1800" dirty="0"/>
              <a:t>Группа Ближнего Востока и Северной Африки по разработке финансовых мер борьбы с отмыванием денег (</a:t>
            </a:r>
            <a:r>
              <a:rPr lang="en-US" sz="1800" dirty="0">
                <a:latin typeface="Gill Sans MT" pitchFamily="34" charset="0"/>
              </a:rPr>
              <a:t>MENAFATF</a:t>
            </a:r>
            <a:r>
              <a:rPr lang="ru-RU" sz="1800" dirty="0"/>
              <a:t>)</a:t>
            </a:r>
          </a:p>
          <a:p>
            <a:pPr>
              <a:lnSpc>
                <a:spcPct val="80000"/>
              </a:lnSpc>
            </a:pPr>
            <a:r>
              <a:rPr lang="ru-RU" sz="1800" dirty="0"/>
              <a:t>Межправительственная группа по борьбе с отмыванием денег в Западной Африке (</a:t>
            </a:r>
            <a:r>
              <a:rPr lang="en-US" sz="1800" dirty="0">
                <a:latin typeface="Gill Sans MT" pitchFamily="34" charset="0"/>
              </a:rPr>
              <a:t>GIABA</a:t>
            </a:r>
            <a:r>
              <a:rPr lang="ru-RU" sz="1800" dirty="0"/>
              <a:t>)</a:t>
            </a:r>
          </a:p>
          <a:p>
            <a:pPr>
              <a:lnSpc>
                <a:spcPct val="80000"/>
              </a:lnSpc>
            </a:pPr>
            <a:r>
              <a:rPr lang="ru-RU" sz="1800" dirty="0"/>
              <a:t>Группа по борьбе с отмыванием денег в Центральной Африке </a:t>
            </a:r>
            <a:r>
              <a:rPr lang="de-DE" sz="1800" dirty="0"/>
              <a:t>(GABAC</a:t>
            </a:r>
            <a:r>
              <a:rPr lang="en-US" sz="1800" dirty="0"/>
              <a:t>)</a:t>
            </a:r>
            <a:endParaRPr lang="ru-RU" sz="1800" dirty="0"/>
          </a:p>
          <a:p>
            <a:pPr>
              <a:lnSpc>
                <a:spcPct val="80000"/>
              </a:lnSpc>
            </a:pPr>
            <a:endParaRPr lang="ru-RU" sz="1800" dirty="0"/>
          </a:p>
        </p:txBody>
      </p:sp>
    </p:spTree>
    <p:extLst>
      <p:ext uri="{BB962C8B-B14F-4D97-AF65-F5344CB8AC3E}">
        <p14:creationId xmlns:p14="http://schemas.microsoft.com/office/powerpoint/2010/main" val="137556259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p:cNvSpPr>
          <p:nvPr>
            <p:ph type="title"/>
          </p:nvPr>
        </p:nvSpPr>
        <p:spPr bwMode="auto">
          <a:xfrm>
            <a:off x="206375" y="0"/>
            <a:ext cx="8578850" cy="980728"/>
          </a:xfrm>
          <a:noFill/>
        </p:spPr>
        <p:txBody>
          <a:bodyPr vert="horz" wrap="square" lIns="91440" tIns="45720" rIns="91440" bIns="45720" numCol="1" anchorCtr="0" compatLnSpc="1">
            <a:prstTxWarp prst="textNoShape">
              <a:avLst/>
            </a:prstTxWarp>
          </a:bodyPr>
          <a:lstStyle/>
          <a:p>
            <a:r>
              <a:rPr lang="ru-RU" sz="3200" dirty="0"/>
              <a:t>Типологии финансирования терроризма</a:t>
            </a:r>
          </a:p>
        </p:txBody>
      </p:sp>
      <p:sp>
        <p:nvSpPr>
          <p:cNvPr id="46084" name="Rectangle 4"/>
          <p:cNvSpPr>
            <a:spLocks noChangeArrowheads="1"/>
          </p:cNvSpPr>
          <p:nvPr/>
        </p:nvSpPr>
        <p:spPr bwMode="auto">
          <a:xfrm>
            <a:off x="381000" y="1981200"/>
            <a:ext cx="1600200" cy="990600"/>
          </a:xfrm>
          <a:prstGeom prst="rect">
            <a:avLst/>
          </a:prstGeom>
          <a:solidFill>
            <a:srgbClr val="FFCC00"/>
          </a:solidFill>
          <a:ln w="9525">
            <a:solidFill>
              <a:schemeClr val="tx1"/>
            </a:solidFill>
            <a:miter lim="800000"/>
            <a:headEnd/>
            <a:tailEnd/>
          </a:ln>
          <a:effectLst/>
        </p:spPr>
        <p:txBody>
          <a:bodyPr anchor="ctr"/>
          <a:lstStyle/>
          <a:p>
            <a:pPr algn="ctr" eaLnBrk="1" hangingPunct="1">
              <a:spcBef>
                <a:spcPct val="20000"/>
              </a:spcBef>
            </a:pPr>
            <a:r>
              <a:rPr lang="ru-RU" sz="1400" b="1">
                <a:solidFill>
                  <a:schemeClr val="bg1"/>
                </a:solidFill>
                <a:latin typeface="Times New Roman" pitchFamily="18" charset="0"/>
              </a:rPr>
              <a:t>Общество социальных реформ</a:t>
            </a:r>
          </a:p>
        </p:txBody>
      </p:sp>
      <p:sp>
        <p:nvSpPr>
          <p:cNvPr id="46085" name="Line 5"/>
          <p:cNvSpPr>
            <a:spLocks noChangeShapeType="1"/>
          </p:cNvSpPr>
          <p:nvPr/>
        </p:nvSpPr>
        <p:spPr bwMode="auto">
          <a:xfrm>
            <a:off x="1981200" y="2514600"/>
            <a:ext cx="1371600" cy="0"/>
          </a:xfrm>
          <a:prstGeom prst="line">
            <a:avLst/>
          </a:prstGeom>
          <a:noFill/>
          <a:ln w="25400">
            <a:solidFill>
              <a:schemeClr val="tx1"/>
            </a:solidFill>
            <a:round/>
            <a:headEnd/>
            <a:tailEnd type="triangle" w="med" len="med"/>
          </a:ln>
          <a:effectLst/>
        </p:spPr>
        <p:txBody>
          <a:bodyPr wrap="none" anchor="ctr"/>
          <a:lstStyle/>
          <a:p>
            <a:endParaRPr lang="ru-RU"/>
          </a:p>
        </p:txBody>
      </p:sp>
      <p:sp>
        <p:nvSpPr>
          <p:cNvPr id="46086" name="Text Box 6"/>
          <p:cNvSpPr txBox="1">
            <a:spLocks noChangeArrowheads="1"/>
          </p:cNvSpPr>
          <p:nvPr/>
        </p:nvSpPr>
        <p:spPr bwMode="auto">
          <a:xfrm>
            <a:off x="1828800" y="2057400"/>
            <a:ext cx="1676400" cy="457200"/>
          </a:xfrm>
          <a:prstGeom prst="rect">
            <a:avLst/>
          </a:prstGeom>
          <a:noFill/>
          <a:ln w="9525">
            <a:noFill/>
            <a:miter lim="800000"/>
            <a:headEnd/>
            <a:tailEnd/>
          </a:ln>
          <a:effectLst/>
        </p:spPr>
        <p:txBody>
          <a:bodyPr>
            <a:spAutoFit/>
          </a:bodyPr>
          <a:lstStyle/>
          <a:p>
            <a:pPr algn="ctr" eaLnBrk="1" hangingPunct="1">
              <a:spcBef>
                <a:spcPct val="20000"/>
              </a:spcBef>
            </a:pPr>
            <a:r>
              <a:rPr lang="ru-RU" sz="1200" i="1">
                <a:latin typeface="Times New Roman" pitchFamily="18" charset="0"/>
              </a:rPr>
              <a:t>Финансирование деятельности</a:t>
            </a:r>
          </a:p>
        </p:txBody>
      </p:sp>
      <p:sp>
        <p:nvSpPr>
          <p:cNvPr id="46087" name="Rectangle 7"/>
          <p:cNvSpPr>
            <a:spLocks noChangeArrowheads="1"/>
          </p:cNvSpPr>
          <p:nvPr/>
        </p:nvSpPr>
        <p:spPr bwMode="auto">
          <a:xfrm>
            <a:off x="3352800" y="2133600"/>
            <a:ext cx="1752600" cy="685800"/>
          </a:xfrm>
          <a:prstGeom prst="rect">
            <a:avLst/>
          </a:prstGeom>
          <a:solidFill>
            <a:srgbClr val="FFCC00"/>
          </a:solidFill>
          <a:ln w="9525">
            <a:solidFill>
              <a:schemeClr val="tx1"/>
            </a:solidFill>
            <a:miter lim="800000"/>
            <a:headEnd/>
            <a:tailEnd/>
          </a:ln>
          <a:effectLst/>
        </p:spPr>
        <p:txBody>
          <a:bodyPr wrap="none" anchor="ctr"/>
          <a:lstStyle/>
          <a:p>
            <a:pPr algn="ctr" eaLnBrk="1" hangingPunct="1">
              <a:spcBef>
                <a:spcPct val="20000"/>
              </a:spcBef>
            </a:pPr>
            <a:r>
              <a:rPr lang="ru-RU" sz="1400" b="1">
                <a:solidFill>
                  <a:schemeClr val="bg1"/>
                </a:solidFill>
                <a:latin typeface="Times New Roman" pitchFamily="18" charset="0"/>
              </a:rPr>
              <a:t>Представительство</a:t>
            </a:r>
          </a:p>
        </p:txBody>
      </p:sp>
      <p:sp>
        <p:nvSpPr>
          <p:cNvPr id="46088" name="Line 8"/>
          <p:cNvSpPr>
            <a:spLocks noChangeShapeType="1"/>
          </p:cNvSpPr>
          <p:nvPr/>
        </p:nvSpPr>
        <p:spPr bwMode="auto">
          <a:xfrm>
            <a:off x="5105400" y="2514600"/>
            <a:ext cx="1371600" cy="0"/>
          </a:xfrm>
          <a:prstGeom prst="line">
            <a:avLst/>
          </a:prstGeom>
          <a:noFill/>
          <a:ln w="25400">
            <a:solidFill>
              <a:schemeClr val="tx1"/>
            </a:solidFill>
            <a:round/>
            <a:headEnd/>
            <a:tailEnd type="triangle" w="med" len="med"/>
          </a:ln>
          <a:effectLst/>
        </p:spPr>
        <p:txBody>
          <a:bodyPr wrap="none" anchor="ctr"/>
          <a:lstStyle/>
          <a:p>
            <a:endParaRPr lang="ru-RU"/>
          </a:p>
        </p:txBody>
      </p:sp>
      <p:sp>
        <p:nvSpPr>
          <p:cNvPr id="46089" name="Text Box 9"/>
          <p:cNvSpPr txBox="1">
            <a:spLocks noChangeArrowheads="1"/>
          </p:cNvSpPr>
          <p:nvPr/>
        </p:nvSpPr>
        <p:spPr bwMode="auto">
          <a:xfrm>
            <a:off x="5105400" y="914400"/>
            <a:ext cx="1497013" cy="457200"/>
          </a:xfrm>
          <a:prstGeom prst="rect">
            <a:avLst/>
          </a:prstGeom>
          <a:noFill/>
          <a:ln w="9525">
            <a:noFill/>
            <a:miter lim="800000"/>
            <a:headEnd/>
            <a:tailEnd/>
          </a:ln>
          <a:effectLst/>
        </p:spPr>
        <p:txBody>
          <a:bodyPr>
            <a:spAutoFit/>
          </a:bodyPr>
          <a:lstStyle/>
          <a:p>
            <a:pPr algn="ctr" eaLnBrk="1" hangingPunct="1">
              <a:spcBef>
                <a:spcPct val="20000"/>
              </a:spcBef>
            </a:pPr>
            <a:r>
              <a:rPr lang="ru-RU" sz="2400">
                <a:effectLst>
                  <a:outerShdw blurRad="38100" dist="38100" dir="2700000" algn="tl">
                    <a:srgbClr val="C0C0C0"/>
                  </a:outerShdw>
                </a:effectLst>
                <a:latin typeface="Times New Roman" pitchFamily="18" charset="0"/>
              </a:rPr>
              <a:t>Казахстан</a:t>
            </a:r>
          </a:p>
        </p:txBody>
      </p:sp>
      <p:sp>
        <p:nvSpPr>
          <p:cNvPr id="46090" name="Rectangle 10"/>
          <p:cNvSpPr>
            <a:spLocks noChangeArrowheads="1"/>
          </p:cNvSpPr>
          <p:nvPr/>
        </p:nvSpPr>
        <p:spPr bwMode="auto">
          <a:xfrm>
            <a:off x="4953000" y="2057400"/>
            <a:ext cx="1676400" cy="457200"/>
          </a:xfrm>
          <a:prstGeom prst="rect">
            <a:avLst/>
          </a:prstGeom>
          <a:noFill/>
          <a:ln w="9525">
            <a:noFill/>
            <a:miter lim="800000"/>
            <a:headEnd/>
            <a:tailEnd/>
          </a:ln>
          <a:effectLst/>
        </p:spPr>
        <p:txBody>
          <a:bodyPr>
            <a:spAutoFit/>
          </a:bodyPr>
          <a:lstStyle/>
          <a:p>
            <a:pPr algn="ctr" eaLnBrk="1" hangingPunct="1">
              <a:spcBef>
                <a:spcPct val="20000"/>
              </a:spcBef>
            </a:pPr>
            <a:r>
              <a:rPr lang="ru-RU" sz="1200" i="1">
                <a:latin typeface="Times New Roman" pitchFamily="18" charset="0"/>
              </a:rPr>
              <a:t>Финансирование деятельности</a:t>
            </a:r>
          </a:p>
        </p:txBody>
      </p:sp>
      <p:sp>
        <p:nvSpPr>
          <p:cNvPr id="46091" name="Rectangle 11"/>
          <p:cNvSpPr>
            <a:spLocks noChangeArrowheads="1"/>
          </p:cNvSpPr>
          <p:nvPr/>
        </p:nvSpPr>
        <p:spPr bwMode="auto">
          <a:xfrm>
            <a:off x="6477000" y="2057400"/>
            <a:ext cx="1524000" cy="914400"/>
          </a:xfrm>
          <a:prstGeom prst="rect">
            <a:avLst/>
          </a:prstGeom>
          <a:solidFill>
            <a:srgbClr val="FFCC00"/>
          </a:solidFill>
          <a:ln w="9525">
            <a:solidFill>
              <a:schemeClr val="tx1"/>
            </a:solidFill>
            <a:miter lim="800000"/>
            <a:headEnd/>
            <a:tailEnd/>
          </a:ln>
          <a:effectLst/>
        </p:spPr>
        <p:txBody>
          <a:bodyPr wrap="none" anchor="ctr"/>
          <a:lstStyle/>
          <a:p>
            <a:pPr algn="ctr" eaLnBrk="1" hangingPunct="1">
              <a:spcBef>
                <a:spcPct val="20000"/>
              </a:spcBef>
            </a:pPr>
            <a:r>
              <a:rPr lang="ru-RU" sz="1400" b="1">
                <a:solidFill>
                  <a:schemeClr val="bg1"/>
                </a:solidFill>
                <a:latin typeface="Times New Roman" pitchFamily="18" charset="0"/>
              </a:rPr>
              <a:t>Образовательное</a:t>
            </a:r>
          </a:p>
          <a:p>
            <a:pPr algn="ctr" eaLnBrk="1" hangingPunct="1">
              <a:spcBef>
                <a:spcPct val="20000"/>
              </a:spcBef>
            </a:pPr>
            <a:r>
              <a:rPr lang="ru-RU" sz="1400" b="1">
                <a:solidFill>
                  <a:schemeClr val="bg1"/>
                </a:solidFill>
                <a:latin typeface="Times New Roman" pitchFamily="18" charset="0"/>
              </a:rPr>
              <a:t> учреждение</a:t>
            </a:r>
          </a:p>
        </p:txBody>
      </p:sp>
      <p:sp>
        <p:nvSpPr>
          <p:cNvPr id="46092" name="Line 12"/>
          <p:cNvSpPr>
            <a:spLocks noChangeShapeType="1"/>
          </p:cNvSpPr>
          <p:nvPr/>
        </p:nvSpPr>
        <p:spPr bwMode="auto">
          <a:xfrm flipH="1">
            <a:off x="5410200" y="2971800"/>
            <a:ext cx="1295400" cy="914400"/>
          </a:xfrm>
          <a:prstGeom prst="line">
            <a:avLst/>
          </a:prstGeom>
          <a:noFill/>
          <a:ln w="25400">
            <a:solidFill>
              <a:schemeClr val="tx1"/>
            </a:solidFill>
            <a:round/>
            <a:headEnd/>
            <a:tailEnd type="triangle" w="med" len="med"/>
          </a:ln>
          <a:effectLst/>
        </p:spPr>
        <p:txBody>
          <a:bodyPr wrap="none" anchor="ctr"/>
          <a:lstStyle/>
          <a:p>
            <a:endParaRPr lang="ru-RU"/>
          </a:p>
        </p:txBody>
      </p:sp>
      <p:sp>
        <p:nvSpPr>
          <p:cNvPr id="46093" name="Text Box 13"/>
          <p:cNvSpPr txBox="1">
            <a:spLocks noChangeArrowheads="1"/>
          </p:cNvSpPr>
          <p:nvPr/>
        </p:nvSpPr>
        <p:spPr bwMode="auto">
          <a:xfrm>
            <a:off x="4495800" y="3962400"/>
            <a:ext cx="1528763" cy="304800"/>
          </a:xfrm>
          <a:prstGeom prst="rect">
            <a:avLst/>
          </a:prstGeom>
          <a:noFill/>
          <a:ln w="9525">
            <a:noFill/>
            <a:miter lim="800000"/>
            <a:headEnd/>
            <a:tailEnd/>
          </a:ln>
          <a:effectLst/>
        </p:spPr>
        <p:txBody>
          <a:bodyPr wrap="none">
            <a:spAutoFit/>
          </a:bodyPr>
          <a:lstStyle/>
          <a:p>
            <a:pPr algn="ctr" eaLnBrk="1" hangingPunct="1">
              <a:spcBef>
                <a:spcPct val="20000"/>
              </a:spcBef>
            </a:pPr>
            <a:r>
              <a:rPr lang="ru-RU" sz="1400">
                <a:latin typeface="Times New Roman" pitchFamily="18" charset="0"/>
              </a:rPr>
              <a:t>Снятие наличных</a:t>
            </a:r>
          </a:p>
        </p:txBody>
      </p:sp>
      <p:sp>
        <p:nvSpPr>
          <p:cNvPr id="46094" name="Line 14"/>
          <p:cNvSpPr>
            <a:spLocks noChangeShapeType="1"/>
          </p:cNvSpPr>
          <p:nvPr/>
        </p:nvSpPr>
        <p:spPr bwMode="auto">
          <a:xfrm>
            <a:off x="5257800" y="4343400"/>
            <a:ext cx="0" cy="685800"/>
          </a:xfrm>
          <a:prstGeom prst="line">
            <a:avLst/>
          </a:prstGeom>
          <a:noFill/>
          <a:ln w="25400">
            <a:solidFill>
              <a:schemeClr val="tx1"/>
            </a:solidFill>
            <a:round/>
            <a:headEnd/>
            <a:tailEnd type="triangle" w="med" len="med"/>
          </a:ln>
          <a:effectLst/>
        </p:spPr>
        <p:txBody>
          <a:bodyPr wrap="none" anchor="ctr"/>
          <a:lstStyle/>
          <a:p>
            <a:endParaRPr lang="ru-RU"/>
          </a:p>
        </p:txBody>
      </p:sp>
      <p:sp>
        <p:nvSpPr>
          <p:cNvPr id="46095" name="Rectangle 15"/>
          <p:cNvSpPr>
            <a:spLocks noChangeArrowheads="1"/>
          </p:cNvSpPr>
          <p:nvPr/>
        </p:nvSpPr>
        <p:spPr bwMode="auto">
          <a:xfrm>
            <a:off x="4419600" y="5029200"/>
            <a:ext cx="1752600" cy="914400"/>
          </a:xfrm>
          <a:prstGeom prst="rect">
            <a:avLst/>
          </a:prstGeom>
          <a:solidFill>
            <a:srgbClr val="FFCC00"/>
          </a:solidFill>
          <a:ln w="9525">
            <a:solidFill>
              <a:schemeClr val="tx1"/>
            </a:solidFill>
            <a:miter lim="800000"/>
            <a:headEnd/>
            <a:tailEnd/>
          </a:ln>
          <a:effectLst/>
        </p:spPr>
        <p:txBody>
          <a:bodyPr anchor="ctr"/>
          <a:lstStyle/>
          <a:p>
            <a:pPr algn="ctr" eaLnBrk="1" hangingPunct="1">
              <a:spcBef>
                <a:spcPct val="20000"/>
              </a:spcBef>
            </a:pPr>
            <a:r>
              <a:rPr lang="ru-RU" sz="1400" b="1">
                <a:solidFill>
                  <a:schemeClr val="bg1"/>
                </a:solidFill>
                <a:latin typeface="Times New Roman" pitchFamily="18" charset="0"/>
              </a:rPr>
              <a:t>Международная экстремистская организация</a:t>
            </a:r>
          </a:p>
        </p:txBody>
      </p:sp>
      <p:sp>
        <p:nvSpPr>
          <p:cNvPr id="46096" name="Rectangle 16"/>
          <p:cNvSpPr>
            <a:spLocks noChangeArrowheads="1"/>
          </p:cNvSpPr>
          <p:nvPr/>
        </p:nvSpPr>
        <p:spPr bwMode="auto">
          <a:xfrm>
            <a:off x="4419600" y="3962400"/>
            <a:ext cx="1676400" cy="304800"/>
          </a:xfrm>
          <a:prstGeom prst="rect">
            <a:avLst/>
          </a:prstGeom>
          <a:noFill/>
          <a:ln w="9525">
            <a:solidFill>
              <a:schemeClr val="tx1"/>
            </a:solidFill>
            <a:miter lim="800000"/>
            <a:headEnd/>
            <a:tailEnd/>
          </a:ln>
          <a:effectLst/>
        </p:spPr>
        <p:txBody>
          <a:bodyPr wrap="none" anchor="ctr"/>
          <a:lstStyle/>
          <a:p>
            <a:endParaRPr lang="ru-RU"/>
          </a:p>
        </p:txBody>
      </p:sp>
      <p:sp>
        <p:nvSpPr>
          <p:cNvPr id="46097" name="Line 17"/>
          <p:cNvSpPr>
            <a:spLocks noChangeShapeType="1"/>
          </p:cNvSpPr>
          <p:nvPr/>
        </p:nvSpPr>
        <p:spPr bwMode="auto">
          <a:xfrm>
            <a:off x="7620000" y="2971800"/>
            <a:ext cx="0" cy="990600"/>
          </a:xfrm>
          <a:prstGeom prst="line">
            <a:avLst/>
          </a:prstGeom>
          <a:noFill/>
          <a:ln w="25400">
            <a:solidFill>
              <a:schemeClr val="tx1"/>
            </a:solidFill>
            <a:round/>
            <a:headEnd/>
            <a:tailEnd type="triangle" w="med" len="med"/>
          </a:ln>
          <a:effectLst/>
        </p:spPr>
        <p:txBody>
          <a:bodyPr wrap="none" anchor="ctr"/>
          <a:lstStyle/>
          <a:p>
            <a:endParaRPr lang="ru-RU"/>
          </a:p>
        </p:txBody>
      </p:sp>
      <p:sp>
        <p:nvSpPr>
          <p:cNvPr id="46098" name="Rectangle 18"/>
          <p:cNvSpPr>
            <a:spLocks noChangeArrowheads="1"/>
          </p:cNvSpPr>
          <p:nvPr/>
        </p:nvSpPr>
        <p:spPr bwMode="auto">
          <a:xfrm>
            <a:off x="6705600" y="3962400"/>
            <a:ext cx="1752600" cy="685800"/>
          </a:xfrm>
          <a:prstGeom prst="rect">
            <a:avLst/>
          </a:prstGeom>
          <a:noFill/>
          <a:ln w="9525">
            <a:solidFill>
              <a:schemeClr val="tx1"/>
            </a:solidFill>
            <a:miter lim="800000"/>
            <a:headEnd/>
            <a:tailEnd/>
          </a:ln>
          <a:effectLst/>
        </p:spPr>
        <p:txBody>
          <a:bodyPr anchor="ctr"/>
          <a:lstStyle/>
          <a:p>
            <a:pPr algn="ctr" eaLnBrk="1" hangingPunct="1">
              <a:spcBef>
                <a:spcPct val="20000"/>
              </a:spcBef>
            </a:pPr>
            <a:endParaRPr lang="ru-RU" sz="1400">
              <a:latin typeface="Times New Roman" pitchFamily="18" charset="0"/>
            </a:endParaRPr>
          </a:p>
          <a:p>
            <a:pPr algn="ctr" eaLnBrk="1" hangingPunct="1">
              <a:spcBef>
                <a:spcPct val="20000"/>
              </a:spcBef>
            </a:pPr>
            <a:r>
              <a:rPr lang="ru-RU" sz="1400">
                <a:latin typeface="Times New Roman" pitchFamily="18" charset="0"/>
              </a:rPr>
              <a:t>Оплата печатной продукции экстремистов</a:t>
            </a:r>
          </a:p>
          <a:p>
            <a:pPr algn="ctr" eaLnBrk="1" hangingPunct="1">
              <a:spcBef>
                <a:spcPct val="20000"/>
              </a:spcBef>
            </a:pPr>
            <a:endParaRPr lang="ru-RU" sz="1400">
              <a:latin typeface="Times New Roman" pitchFamily="18" charset="0"/>
            </a:endParaRPr>
          </a:p>
        </p:txBody>
      </p:sp>
      <p:sp>
        <p:nvSpPr>
          <p:cNvPr id="46099" name="Line 19"/>
          <p:cNvSpPr>
            <a:spLocks noChangeShapeType="1"/>
          </p:cNvSpPr>
          <p:nvPr/>
        </p:nvSpPr>
        <p:spPr bwMode="auto">
          <a:xfrm>
            <a:off x="2700338" y="765175"/>
            <a:ext cx="0" cy="1295400"/>
          </a:xfrm>
          <a:prstGeom prst="line">
            <a:avLst/>
          </a:prstGeom>
          <a:noFill/>
          <a:ln w="19050">
            <a:solidFill>
              <a:srgbClr val="FFCC00"/>
            </a:solidFill>
            <a:prstDash val="dash"/>
            <a:round/>
            <a:headEnd/>
            <a:tailEnd/>
          </a:ln>
          <a:effectLst/>
        </p:spPr>
        <p:txBody>
          <a:bodyPr wrap="none" anchor="ctr"/>
          <a:lstStyle/>
          <a:p>
            <a:endParaRPr lang="ru-RU"/>
          </a:p>
        </p:txBody>
      </p:sp>
      <p:sp>
        <p:nvSpPr>
          <p:cNvPr id="46100" name="Line 20"/>
          <p:cNvSpPr>
            <a:spLocks noChangeShapeType="1"/>
          </p:cNvSpPr>
          <p:nvPr/>
        </p:nvSpPr>
        <p:spPr bwMode="auto">
          <a:xfrm>
            <a:off x="2700338" y="2636838"/>
            <a:ext cx="0" cy="3810000"/>
          </a:xfrm>
          <a:prstGeom prst="line">
            <a:avLst/>
          </a:prstGeom>
          <a:noFill/>
          <a:ln w="19050">
            <a:solidFill>
              <a:srgbClr val="FFCC00"/>
            </a:solidFill>
            <a:prstDash val="dash"/>
            <a:round/>
            <a:headEnd/>
            <a:tailEnd/>
          </a:ln>
          <a:effectLst/>
        </p:spPr>
        <p:txBody>
          <a:bodyPr wrap="none" anchor="ctr"/>
          <a:lstStyle/>
          <a:p>
            <a:endParaRPr lang="ru-RU"/>
          </a:p>
        </p:txBody>
      </p:sp>
      <p:sp>
        <p:nvSpPr>
          <p:cNvPr id="46101" name="Text Box 21"/>
          <p:cNvSpPr txBox="1">
            <a:spLocks noChangeArrowheads="1"/>
          </p:cNvSpPr>
          <p:nvPr/>
        </p:nvSpPr>
        <p:spPr bwMode="auto">
          <a:xfrm>
            <a:off x="76200" y="914400"/>
            <a:ext cx="2424113" cy="457200"/>
          </a:xfrm>
          <a:prstGeom prst="rect">
            <a:avLst/>
          </a:prstGeom>
          <a:noFill/>
          <a:ln w="9525">
            <a:noFill/>
            <a:miter lim="800000"/>
            <a:headEnd/>
            <a:tailEnd/>
          </a:ln>
          <a:effectLst/>
        </p:spPr>
        <p:txBody>
          <a:bodyPr>
            <a:spAutoFit/>
          </a:bodyPr>
          <a:lstStyle/>
          <a:p>
            <a:pPr algn="ctr" eaLnBrk="1" hangingPunct="1">
              <a:spcBef>
                <a:spcPct val="20000"/>
              </a:spcBef>
            </a:pPr>
            <a:r>
              <a:rPr lang="ru-RU" sz="2400">
                <a:latin typeface="Times New Roman" pitchFamily="18" charset="0"/>
              </a:rPr>
              <a:t>Арабская </a:t>
            </a:r>
            <a:r>
              <a:rPr lang="ru-RU" sz="2400">
                <a:effectLst>
                  <a:outerShdw blurRad="38100" dist="38100" dir="2700000" algn="tl">
                    <a:srgbClr val="C0C0C0"/>
                  </a:outerShdw>
                </a:effectLst>
                <a:latin typeface="Times New Roman" pitchFamily="18" charset="0"/>
              </a:rPr>
              <a:t>страна</a:t>
            </a:r>
          </a:p>
        </p:txBody>
      </p:sp>
    </p:spTree>
    <p:extLst>
      <p:ext uri="{BB962C8B-B14F-4D97-AF65-F5344CB8AC3E}">
        <p14:creationId xmlns:p14="http://schemas.microsoft.com/office/powerpoint/2010/main" val="3313887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4608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32" fill="hold" grpId="0" nodeType="clickEffect">
                                  <p:stCondLst>
                                    <p:cond delay="0"/>
                                  </p:stCondLst>
                                  <p:childTnLst>
                                    <p:set>
                                      <p:cBhvr>
                                        <p:cTn id="10" dur="1" fill="hold">
                                          <p:stCondLst>
                                            <p:cond delay="0"/>
                                          </p:stCondLst>
                                        </p:cTn>
                                        <p:tgtEl>
                                          <p:spTgt spid="46084"/>
                                        </p:tgtEl>
                                        <p:attrNameLst>
                                          <p:attrName>style.visibility</p:attrName>
                                        </p:attrNameLst>
                                      </p:cBhvr>
                                      <p:to>
                                        <p:strVal val="visible"/>
                                      </p:to>
                                    </p:set>
                                    <p:animEffect transition="in" filter="box(out)">
                                      <p:cBhvr>
                                        <p:cTn id="11" dur="500"/>
                                        <p:tgtEl>
                                          <p:spTgt spid="46084"/>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46085"/>
                                        </p:tgtEl>
                                        <p:attrNameLst>
                                          <p:attrName>style.visibility</p:attrName>
                                        </p:attrNameLst>
                                      </p:cBhvr>
                                      <p:to>
                                        <p:strVal val="visible"/>
                                      </p:to>
                                    </p:set>
                                    <p:animEffect transition="in" filter="wipe(left)">
                                      <p:cBhvr>
                                        <p:cTn id="16" dur="500"/>
                                        <p:tgtEl>
                                          <p:spTgt spid="46085"/>
                                        </p:tgtEl>
                                      </p:cBhvr>
                                    </p:animEffect>
                                  </p:childTnLst>
                                </p:cTn>
                              </p:par>
                            </p:childTnLst>
                          </p:cTn>
                        </p:par>
                        <p:par>
                          <p:cTn id="17" fill="hold">
                            <p:stCondLst>
                              <p:cond delay="500"/>
                            </p:stCondLst>
                            <p:childTnLst>
                              <p:par>
                                <p:cTn id="18" presetID="1" presetClass="entr" presetSubtype="0" fill="hold" grpId="0" nodeType="afterEffect">
                                  <p:stCondLst>
                                    <p:cond delay="0"/>
                                  </p:stCondLst>
                                  <p:childTnLst>
                                    <p:set>
                                      <p:cBhvr>
                                        <p:cTn id="19" dur="1" fill="hold">
                                          <p:stCondLst>
                                            <p:cond delay="499"/>
                                          </p:stCondLst>
                                        </p:cTn>
                                        <p:tgtEl>
                                          <p:spTgt spid="46086"/>
                                        </p:tgtEl>
                                        <p:attrNameLst>
                                          <p:attrName>style.visibility</p:attrName>
                                        </p:attrNameLst>
                                      </p:cBhvr>
                                      <p:to>
                                        <p:strVal val="visible"/>
                                      </p:to>
                                    </p:set>
                                  </p:childTnLst>
                                </p:cTn>
                              </p:par>
                            </p:childTnLst>
                          </p:cTn>
                        </p:par>
                        <p:par>
                          <p:cTn id="20" fill="hold">
                            <p:stCondLst>
                              <p:cond delay="1000"/>
                            </p:stCondLst>
                            <p:childTnLst>
                              <p:par>
                                <p:cTn id="21" presetID="4" presetClass="entr" presetSubtype="32" fill="hold" grpId="0" nodeType="afterEffect">
                                  <p:stCondLst>
                                    <p:cond delay="0"/>
                                  </p:stCondLst>
                                  <p:childTnLst>
                                    <p:set>
                                      <p:cBhvr>
                                        <p:cTn id="22" dur="1" fill="hold">
                                          <p:stCondLst>
                                            <p:cond delay="0"/>
                                          </p:stCondLst>
                                        </p:cTn>
                                        <p:tgtEl>
                                          <p:spTgt spid="46087"/>
                                        </p:tgtEl>
                                        <p:attrNameLst>
                                          <p:attrName>style.visibility</p:attrName>
                                        </p:attrNameLst>
                                      </p:cBhvr>
                                      <p:to>
                                        <p:strVal val="visible"/>
                                      </p:to>
                                    </p:set>
                                    <p:animEffect transition="in" filter="box(out)">
                                      <p:cBhvr>
                                        <p:cTn id="23" dur="500"/>
                                        <p:tgtEl>
                                          <p:spTgt spid="46087"/>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46088"/>
                                        </p:tgtEl>
                                        <p:attrNameLst>
                                          <p:attrName>style.visibility</p:attrName>
                                        </p:attrNameLst>
                                      </p:cBhvr>
                                      <p:to>
                                        <p:strVal val="visible"/>
                                      </p:to>
                                    </p:set>
                                    <p:animEffect transition="in" filter="wipe(left)">
                                      <p:cBhvr>
                                        <p:cTn id="28" dur="500"/>
                                        <p:tgtEl>
                                          <p:spTgt spid="46088"/>
                                        </p:tgtEl>
                                      </p:cBhvr>
                                    </p:animEffect>
                                  </p:childTnLst>
                                </p:cTn>
                              </p:par>
                            </p:childTnLst>
                          </p:cTn>
                        </p:par>
                        <p:par>
                          <p:cTn id="29" fill="hold">
                            <p:stCondLst>
                              <p:cond delay="500"/>
                            </p:stCondLst>
                            <p:childTnLst>
                              <p:par>
                                <p:cTn id="30" presetID="1" presetClass="entr" presetSubtype="0" fill="hold" grpId="0" nodeType="afterEffect">
                                  <p:stCondLst>
                                    <p:cond delay="0"/>
                                  </p:stCondLst>
                                  <p:childTnLst>
                                    <p:set>
                                      <p:cBhvr>
                                        <p:cTn id="31" dur="1" fill="hold">
                                          <p:stCondLst>
                                            <p:cond delay="499"/>
                                          </p:stCondLst>
                                        </p:cTn>
                                        <p:tgtEl>
                                          <p:spTgt spid="46090"/>
                                        </p:tgtEl>
                                        <p:attrNameLst>
                                          <p:attrName>style.visibility</p:attrName>
                                        </p:attrNameLst>
                                      </p:cBhvr>
                                      <p:to>
                                        <p:strVal val="visible"/>
                                      </p:to>
                                    </p:set>
                                  </p:childTnLst>
                                </p:cTn>
                              </p:par>
                            </p:childTnLst>
                          </p:cTn>
                        </p:par>
                        <p:par>
                          <p:cTn id="32" fill="hold">
                            <p:stCondLst>
                              <p:cond delay="1000"/>
                            </p:stCondLst>
                            <p:childTnLst>
                              <p:par>
                                <p:cTn id="33" presetID="4" presetClass="entr" presetSubtype="32" fill="hold" grpId="0" nodeType="afterEffect">
                                  <p:stCondLst>
                                    <p:cond delay="0"/>
                                  </p:stCondLst>
                                  <p:childTnLst>
                                    <p:set>
                                      <p:cBhvr>
                                        <p:cTn id="34" dur="1" fill="hold">
                                          <p:stCondLst>
                                            <p:cond delay="0"/>
                                          </p:stCondLst>
                                        </p:cTn>
                                        <p:tgtEl>
                                          <p:spTgt spid="46091"/>
                                        </p:tgtEl>
                                        <p:attrNameLst>
                                          <p:attrName>style.visibility</p:attrName>
                                        </p:attrNameLst>
                                      </p:cBhvr>
                                      <p:to>
                                        <p:strVal val="visible"/>
                                      </p:to>
                                    </p:set>
                                    <p:animEffect transition="in" filter="box(out)">
                                      <p:cBhvr>
                                        <p:cTn id="35" dur="500"/>
                                        <p:tgtEl>
                                          <p:spTgt spid="46091"/>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1" fill="hold" grpId="0" nodeType="clickEffect">
                                  <p:stCondLst>
                                    <p:cond delay="0"/>
                                  </p:stCondLst>
                                  <p:childTnLst>
                                    <p:set>
                                      <p:cBhvr>
                                        <p:cTn id="39" dur="1" fill="hold">
                                          <p:stCondLst>
                                            <p:cond delay="0"/>
                                          </p:stCondLst>
                                        </p:cTn>
                                        <p:tgtEl>
                                          <p:spTgt spid="46092"/>
                                        </p:tgtEl>
                                        <p:attrNameLst>
                                          <p:attrName>style.visibility</p:attrName>
                                        </p:attrNameLst>
                                      </p:cBhvr>
                                      <p:to>
                                        <p:strVal val="visible"/>
                                      </p:to>
                                    </p:set>
                                    <p:animEffect transition="in" filter="wipe(up)">
                                      <p:cBhvr>
                                        <p:cTn id="40" dur="500"/>
                                        <p:tgtEl>
                                          <p:spTgt spid="46092"/>
                                        </p:tgtEl>
                                      </p:cBhvr>
                                    </p:animEffect>
                                  </p:childTnLst>
                                </p:cTn>
                              </p:par>
                            </p:childTnLst>
                          </p:cTn>
                        </p:par>
                        <p:par>
                          <p:cTn id="41" fill="hold">
                            <p:stCondLst>
                              <p:cond delay="500"/>
                            </p:stCondLst>
                            <p:childTnLst>
                              <p:par>
                                <p:cTn id="42" presetID="22" presetClass="entr" presetSubtype="1" fill="hold" grpId="0" nodeType="afterEffect">
                                  <p:stCondLst>
                                    <p:cond delay="0"/>
                                  </p:stCondLst>
                                  <p:childTnLst>
                                    <p:set>
                                      <p:cBhvr>
                                        <p:cTn id="43" dur="1" fill="hold">
                                          <p:stCondLst>
                                            <p:cond delay="0"/>
                                          </p:stCondLst>
                                        </p:cTn>
                                        <p:tgtEl>
                                          <p:spTgt spid="46097"/>
                                        </p:tgtEl>
                                        <p:attrNameLst>
                                          <p:attrName>style.visibility</p:attrName>
                                        </p:attrNameLst>
                                      </p:cBhvr>
                                      <p:to>
                                        <p:strVal val="visible"/>
                                      </p:to>
                                    </p:set>
                                    <p:animEffect transition="in" filter="wipe(up)">
                                      <p:cBhvr>
                                        <p:cTn id="44" dur="500"/>
                                        <p:tgtEl>
                                          <p:spTgt spid="46097"/>
                                        </p:tgtEl>
                                      </p:cBhvr>
                                    </p:animEffect>
                                  </p:childTnLst>
                                </p:cTn>
                              </p:par>
                            </p:childTnLst>
                          </p:cTn>
                        </p:par>
                        <p:par>
                          <p:cTn id="45" fill="hold">
                            <p:stCondLst>
                              <p:cond delay="1000"/>
                            </p:stCondLst>
                            <p:childTnLst>
                              <p:par>
                                <p:cTn id="46" presetID="4" presetClass="entr" presetSubtype="32" fill="hold" grpId="0" nodeType="afterEffect">
                                  <p:stCondLst>
                                    <p:cond delay="0"/>
                                  </p:stCondLst>
                                  <p:childTnLst>
                                    <p:set>
                                      <p:cBhvr>
                                        <p:cTn id="47" dur="1" fill="hold">
                                          <p:stCondLst>
                                            <p:cond delay="0"/>
                                          </p:stCondLst>
                                        </p:cTn>
                                        <p:tgtEl>
                                          <p:spTgt spid="46096"/>
                                        </p:tgtEl>
                                        <p:attrNameLst>
                                          <p:attrName>style.visibility</p:attrName>
                                        </p:attrNameLst>
                                      </p:cBhvr>
                                      <p:to>
                                        <p:strVal val="visible"/>
                                      </p:to>
                                    </p:set>
                                    <p:animEffect transition="in" filter="box(out)">
                                      <p:cBhvr>
                                        <p:cTn id="48" dur="500"/>
                                        <p:tgtEl>
                                          <p:spTgt spid="46096"/>
                                        </p:tgtEl>
                                      </p:cBhvr>
                                    </p:animEffect>
                                  </p:childTnLst>
                                </p:cTn>
                              </p:par>
                            </p:childTnLst>
                          </p:cTn>
                        </p:par>
                        <p:par>
                          <p:cTn id="49" fill="hold">
                            <p:stCondLst>
                              <p:cond delay="1500"/>
                            </p:stCondLst>
                            <p:childTnLst>
                              <p:par>
                                <p:cTn id="50" presetID="1" presetClass="entr" presetSubtype="0" fill="hold" grpId="0" nodeType="afterEffect">
                                  <p:stCondLst>
                                    <p:cond delay="0"/>
                                  </p:stCondLst>
                                  <p:childTnLst>
                                    <p:set>
                                      <p:cBhvr>
                                        <p:cTn id="51" dur="1" fill="hold">
                                          <p:stCondLst>
                                            <p:cond delay="499"/>
                                          </p:stCondLst>
                                        </p:cTn>
                                        <p:tgtEl>
                                          <p:spTgt spid="46093"/>
                                        </p:tgtEl>
                                        <p:attrNameLst>
                                          <p:attrName>style.visibility</p:attrName>
                                        </p:attrNameLst>
                                      </p:cBhvr>
                                      <p:to>
                                        <p:strVal val="visible"/>
                                      </p:to>
                                    </p:set>
                                  </p:childTnLst>
                                </p:cTn>
                              </p:par>
                            </p:childTnLst>
                          </p:cTn>
                        </p:par>
                        <p:par>
                          <p:cTn id="52" fill="hold">
                            <p:stCondLst>
                              <p:cond delay="2000"/>
                            </p:stCondLst>
                            <p:childTnLst>
                              <p:par>
                                <p:cTn id="53" presetID="1" presetClass="entr" presetSubtype="0" fill="hold" grpId="0" nodeType="afterEffect">
                                  <p:stCondLst>
                                    <p:cond delay="0"/>
                                  </p:stCondLst>
                                  <p:childTnLst>
                                    <p:set>
                                      <p:cBhvr>
                                        <p:cTn id="54" dur="1" fill="hold">
                                          <p:stCondLst>
                                            <p:cond delay="499"/>
                                          </p:stCondLst>
                                        </p:cTn>
                                        <p:tgtEl>
                                          <p:spTgt spid="46098"/>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22" presetClass="entr" presetSubtype="1" fill="hold" grpId="0" nodeType="clickEffect">
                                  <p:stCondLst>
                                    <p:cond delay="0"/>
                                  </p:stCondLst>
                                  <p:childTnLst>
                                    <p:set>
                                      <p:cBhvr>
                                        <p:cTn id="58" dur="1" fill="hold">
                                          <p:stCondLst>
                                            <p:cond delay="0"/>
                                          </p:stCondLst>
                                        </p:cTn>
                                        <p:tgtEl>
                                          <p:spTgt spid="46094"/>
                                        </p:tgtEl>
                                        <p:attrNameLst>
                                          <p:attrName>style.visibility</p:attrName>
                                        </p:attrNameLst>
                                      </p:cBhvr>
                                      <p:to>
                                        <p:strVal val="visible"/>
                                      </p:to>
                                    </p:set>
                                    <p:animEffect transition="in" filter="wipe(up)">
                                      <p:cBhvr>
                                        <p:cTn id="59" dur="500"/>
                                        <p:tgtEl>
                                          <p:spTgt spid="46094"/>
                                        </p:tgtEl>
                                      </p:cBhvr>
                                    </p:animEffect>
                                  </p:childTnLst>
                                </p:cTn>
                              </p:par>
                            </p:childTnLst>
                          </p:cTn>
                        </p:par>
                        <p:par>
                          <p:cTn id="60" fill="hold">
                            <p:stCondLst>
                              <p:cond delay="500"/>
                            </p:stCondLst>
                            <p:childTnLst>
                              <p:par>
                                <p:cTn id="61" presetID="4" presetClass="entr" presetSubtype="32" fill="hold" grpId="0" nodeType="afterEffect">
                                  <p:stCondLst>
                                    <p:cond delay="0"/>
                                  </p:stCondLst>
                                  <p:childTnLst>
                                    <p:set>
                                      <p:cBhvr>
                                        <p:cTn id="62" dur="1" fill="hold">
                                          <p:stCondLst>
                                            <p:cond delay="0"/>
                                          </p:stCondLst>
                                        </p:cTn>
                                        <p:tgtEl>
                                          <p:spTgt spid="46095"/>
                                        </p:tgtEl>
                                        <p:attrNameLst>
                                          <p:attrName>style.visibility</p:attrName>
                                        </p:attrNameLst>
                                      </p:cBhvr>
                                      <p:to>
                                        <p:strVal val="visible"/>
                                      </p:to>
                                    </p:set>
                                    <p:animEffect transition="in" filter="box(out)">
                                      <p:cBhvr>
                                        <p:cTn id="63" dur="500"/>
                                        <p:tgtEl>
                                          <p:spTgt spid="46095"/>
                                        </p:tgtEl>
                                      </p:cBhvr>
                                    </p:animEffect>
                                  </p:childTnLst>
                                </p:cTn>
                              </p:par>
                            </p:childTnLst>
                          </p:cTn>
                        </p:par>
                        <p:par>
                          <p:cTn id="64" fill="hold">
                            <p:stCondLst>
                              <p:cond delay="1000"/>
                            </p:stCondLst>
                            <p:childTnLst>
                              <p:par>
                                <p:cTn id="65" presetID="22" presetClass="entr" presetSubtype="1" fill="hold" grpId="0" nodeType="afterEffect">
                                  <p:stCondLst>
                                    <p:cond delay="1000"/>
                                  </p:stCondLst>
                                  <p:childTnLst>
                                    <p:set>
                                      <p:cBhvr>
                                        <p:cTn id="66" dur="1" fill="hold">
                                          <p:stCondLst>
                                            <p:cond delay="0"/>
                                          </p:stCondLst>
                                        </p:cTn>
                                        <p:tgtEl>
                                          <p:spTgt spid="46099"/>
                                        </p:tgtEl>
                                        <p:attrNameLst>
                                          <p:attrName>style.visibility</p:attrName>
                                        </p:attrNameLst>
                                      </p:cBhvr>
                                      <p:to>
                                        <p:strVal val="visible"/>
                                      </p:to>
                                    </p:set>
                                    <p:animEffect transition="in" filter="wipe(up)">
                                      <p:cBhvr>
                                        <p:cTn id="67" dur="500"/>
                                        <p:tgtEl>
                                          <p:spTgt spid="46099"/>
                                        </p:tgtEl>
                                      </p:cBhvr>
                                    </p:animEffect>
                                  </p:childTnLst>
                                </p:cTn>
                              </p:par>
                            </p:childTnLst>
                          </p:cTn>
                        </p:par>
                        <p:par>
                          <p:cTn id="68" fill="hold">
                            <p:stCondLst>
                              <p:cond delay="2500"/>
                            </p:stCondLst>
                            <p:childTnLst>
                              <p:par>
                                <p:cTn id="69" presetID="22" presetClass="entr" presetSubtype="1" fill="hold" grpId="0" nodeType="afterEffect">
                                  <p:stCondLst>
                                    <p:cond delay="0"/>
                                  </p:stCondLst>
                                  <p:childTnLst>
                                    <p:set>
                                      <p:cBhvr>
                                        <p:cTn id="70" dur="1" fill="hold">
                                          <p:stCondLst>
                                            <p:cond delay="0"/>
                                          </p:stCondLst>
                                        </p:cTn>
                                        <p:tgtEl>
                                          <p:spTgt spid="46100"/>
                                        </p:tgtEl>
                                        <p:attrNameLst>
                                          <p:attrName>style.visibility</p:attrName>
                                        </p:attrNameLst>
                                      </p:cBhvr>
                                      <p:to>
                                        <p:strVal val="visible"/>
                                      </p:to>
                                    </p:set>
                                    <p:animEffect transition="in" filter="wipe(up)">
                                      <p:cBhvr>
                                        <p:cTn id="71" dur="500"/>
                                        <p:tgtEl>
                                          <p:spTgt spid="46100"/>
                                        </p:tgtEl>
                                      </p:cBhvr>
                                    </p:animEffect>
                                  </p:childTnLst>
                                </p:cTn>
                              </p:par>
                            </p:childTnLst>
                          </p:cTn>
                        </p:par>
                      </p:childTnLst>
                    </p:cTn>
                  </p:par>
                  <p:par>
                    <p:cTn id="72" fill="hold">
                      <p:stCondLst>
                        <p:cond delay="indefinite"/>
                      </p:stCondLst>
                      <p:childTnLst>
                        <p:par>
                          <p:cTn id="73" fill="hold">
                            <p:stCondLst>
                              <p:cond delay="0"/>
                            </p:stCondLst>
                            <p:childTnLst>
                              <p:par>
                                <p:cTn id="74" presetID="1" presetClass="entr" presetSubtype="0" fill="hold" grpId="0" nodeType="clickEffect">
                                  <p:stCondLst>
                                    <p:cond delay="0"/>
                                  </p:stCondLst>
                                  <p:childTnLst>
                                    <p:set>
                                      <p:cBhvr>
                                        <p:cTn id="75" dur="1" fill="hold">
                                          <p:stCondLst>
                                            <p:cond delay="499"/>
                                          </p:stCondLst>
                                        </p:cTn>
                                        <p:tgtEl>
                                          <p:spTgt spid="4610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4" grpId="0" animBg="1" autoUpdateAnimBg="0"/>
      <p:bldP spid="46085" grpId="0" animBg="1"/>
      <p:bldP spid="46086" grpId="0" autoUpdateAnimBg="0"/>
      <p:bldP spid="46087" grpId="0" animBg="1" autoUpdateAnimBg="0"/>
      <p:bldP spid="46088" grpId="0" animBg="1"/>
      <p:bldP spid="46089" grpId="0" autoUpdateAnimBg="0"/>
      <p:bldP spid="46090" grpId="0" autoUpdateAnimBg="0"/>
      <p:bldP spid="46091" grpId="0" animBg="1" autoUpdateAnimBg="0"/>
      <p:bldP spid="46092" grpId="0" animBg="1"/>
      <p:bldP spid="46093" grpId="0" autoUpdateAnimBg="0"/>
      <p:bldP spid="46094" grpId="0" animBg="1"/>
      <p:bldP spid="46095" grpId="0" animBg="1" autoUpdateAnimBg="0"/>
      <p:bldP spid="46096" grpId="0" animBg="1"/>
      <p:bldP spid="46097" grpId="0" animBg="1"/>
      <p:bldP spid="46098" grpId="0" animBg="1" autoUpdateAnimBg="0"/>
      <p:bldP spid="46099" grpId="0" animBg="1"/>
      <p:bldP spid="46100" grpId="0" animBg="1"/>
      <p:bldP spid="46101" grpId="0" autoUpdateAnimBg="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Rectangle 4"/>
          <p:cNvSpPr>
            <a:spLocks noChangeArrowheads="1"/>
          </p:cNvSpPr>
          <p:nvPr/>
        </p:nvSpPr>
        <p:spPr bwMode="auto">
          <a:xfrm>
            <a:off x="1143000" y="1600200"/>
            <a:ext cx="1752600" cy="533400"/>
          </a:xfrm>
          <a:prstGeom prst="rect">
            <a:avLst/>
          </a:prstGeom>
          <a:noFill/>
          <a:ln w="19050">
            <a:solidFill>
              <a:srgbClr val="FFCC00"/>
            </a:solidFill>
            <a:miter lim="800000"/>
            <a:headEnd/>
            <a:tailEnd/>
          </a:ln>
          <a:effectLst/>
        </p:spPr>
        <p:txBody>
          <a:bodyPr anchor="ctr"/>
          <a:lstStyle/>
          <a:p>
            <a:pPr algn="ctr" eaLnBrk="1" hangingPunct="1">
              <a:spcBef>
                <a:spcPct val="20000"/>
              </a:spcBef>
            </a:pPr>
            <a:r>
              <a:rPr lang="ru-RU" sz="1400" dirty="0">
                <a:latin typeface="Times New Roman" pitchFamily="18" charset="0"/>
              </a:rPr>
              <a:t>Зарубежные фирмы</a:t>
            </a:r>
          </a:p>
        </p:txBody>
      </p:sp>
      <p:sp>
        <p:nvSpPr>
          <p:cNvPr id="47109" name="Rectangle 5"/>
          <p:cNvSpPr>
            <a:spLocks noChangeArrowheads="1"/>
          </p:cNvSpPr>
          <p:nvPr/>
        </p:nvSpPr>
        <p:spPr bwMode="auto">
          <a:xfrm>
            <a:off x="990600" y="3429000"/>
            <a:ext cx="2209800" cy="685800"/>
          </a:xfrm>
          <a:prstGeom prst="rect">
            <a:avLst/>
          </a:prstGeom>
          <a:noFill/>
          <a:ln w="19050">
            <a:solidFill>
              <a:srgbClr val="FFCC00"/>
            </a:solidFill>
            <a:miter lim="800000"/>
            <a:headEnd/>
            <a:tailEnd/>
          </a:ln>
          <a:effectLst/>
        </p:spPr>
        <p:txBody>
          <a:bodyPr anchor="ctr"/>
          <a:lstStyle/>
          <a:p>
            <a:pPr algn="ctr" eaLnBrk="1" hangingPunct="1">
              <a:spcBef>
                <a:spcPct val="20000"/>
              </a:spcBef>
            </a:pPr>
            <a:endParaRPr lang="ru-RU" sz="1400">
              <a:latin typeface="Times New Roman" pitchFamily="18" charset="0"/>
            </a:endParaRPr>
          </a:p>
          <a:p>
            <a:pPr algn="ctr" eaLnBrk="1" hangingPunct="1">
              <a:spcBef>
                <a:spcPct val="20000"/>
              </a:spcBef>
            </a:pPr>
            <a:r>
              <a:rPr lang="ru-RU" sz="1400">
                <a:latin typeface="Times New Roman" pitchFamily="18" charset="0"/>
              </a:rPr>
              <a:t>Коммерческая фирма (Россия)</a:t>
            </a:r>
          </a:p>
          <a:p>
            <a:pPr algn="ctr" eaLnBrk="1" hangingPunct="1">
              <a:spcBef>
                <a:spcPct val="20000"/>
              </a:spcBef>
            </a:pPr>
            <a:endParaRPr lang="ru-RU" sz="1400">
              <a:latin typeface="Times New Roman" pitchFamily="18" charset="0"/>
            </a:endParaRPr>
          </a:p>
        </p:txBody>
      </p:sp>
      <p:sp>
        <p:nvSpPr>
          <p:cNvPr id="47110" name="AutoShape 6"/>
          <p:cNvSpPr>
            <a:spLocks noChangeArrowheads="1"/>
          </p:cNvSpPr>
          <p:nvPr/>
        </p:nvSpPr>
        <p:spPr bwMode="auto">
          <a:xfrm>
            <a:off x="1905000" y="2133600"/>
            <a:ext cx="228600" cy="1295400"/>
          </a:xfrm>
          <a:prstGeom prst="downArrow">
            <a:avLst>
              <a:gd name="adj1" fmla="val 50000"/>
              <a:gd name="adj2" fmla="val 141667"/>
            </a:avLst>
          </a:prstGeom>
          <a:solidFill>
            <a:schemeClr val="tx1"/>
          </a:solidFill>
          <a:ln w="9525">
            <a:solidFill>
              <a:srgbClr val="969696"/>
            </a:solidFill>
            <a:miter lim="800000"/>
            <a:headEnd/>
            <a:tailEnd/>
          </a:ln>
          <a:effectLst/>
        </p:spPr>
        <p:txBody>
          <a:bodyPr wrap="none" anchor="ctr"/>
          <a:lstStyle/>
          <a:p>
            <a:endParaRPr lang="ru-RU"/>
          </a:p>
        </p:txBody>
      </p:sp>
      <p:sp>
        <p:nvSpPr>
          <p:cNvPr id="47111" name="Text Box 7"/>
          <p:cNvSpPr txBox="1">
            <a:spLocks noChangeArrowheads="1"/>
          </p:cNvSpPr>
          <p:nvPr/>
        </p:nvSpPr>
        <p:spPr bwMode="auto">
          <a:xfrm>
            <a:off x="2057400" y="2362200"/>
            <a:ext cx="1447800" cy="609600"/>
          </a:xfrm>
          <a:prstGeom prst="rect">
            <a:avLst/>
          </a:prstGeom>
          <a:noFill/>
          <a:ln w="9525">
            <a:noFill/>
            <a:miter lim="800000"/>
            <a:headEnd/>
            <a:tailEnd/>
          </a:ln>
          <a:effectLst/>
        </p:spPr>
        <p:txBody>
          <a:bodyPr/>
          <a:lstStyle/>
          <a:p>
            <a:pPr algn="ctr" eaLnBrk="1" hangingPunct="1">
              <a:spcBef>
                <a:spcPct val="20000"/>
              </a:spcBef>
            </a:pPr>
            <a:r>
              <a:rPr lang="ru-RU" sz="1200" i="1">
                <a:latin typeface="Times New Roman" pitchFamily="18" charset="0"/>
              </a:rPr>
              <a:t>Оплата «консалтинговых» услуг</a:t>
            </a:r>
            <a:r>
              <a:rPr lang="ru-RU" sz="1600">
                <a:latin typeface="Times New Roman" pitchFamily="18" charset="0"/>
              </a:rPr>
              <a:t> </a:t>
            </a:r>
          </a:p>
        </p:txBody>
      </p:sp>
      <p:sp>
        <p:nvSpPr>
          <p:cNvPr id="47112" name="Rectangle 8"/>
          <p:cNvSpPr>
            <a:spLocks noChangeArrowheads="1"/>
          </p:cNvSpPr>
          <p:nvPr/>
        </p:nvSpPr>
        <p:spPr bwMode="auto">
          <a:xfrm>
            <a:off x="5486400" y="914400"/>
            <a:ext cx="2743200" cy="685800"/>
          </a:xfrm>
          <a:prstGeom prst="rect">
            <a:avLst/>
          </a:prstGeom>
          <a:noFill/>
          <a:ln w="19050">
            <a:solidFill>
              <a:srgbClr val="FFCC00"/>
            </a:solidFill>
            <a:miter lim="800000"/>
            <a:headEnd/>
            <a:tailEnd/>
          </a:ln>
          <a:effectLst/>
        </p:spPr>
        <p:txBody>
          <a:bodyPr anchor="ctr"/>
          <a:lstStyle/>
          <a:p>
            <a:pPr algn="ctr" eaLnBrk="1" hangingPunct="1">
              <a:spcBef>
                <a:spcPct val="20000"/>
              </a:spcBef>
            </a:pPr>
            <a:r>
              <a:rPr lang="ru-RU" sz="1400">
                <a:latin typeface="Times New Roman" pitchFamily="18" charset="0"/>
              </a:rPr>
              <a:t>Иностранные граждане в стране с высоким уровнем риска </a:t>
            </a:r>
          </a:p>
        </p:txBody>
      </p:sp>
      <p:sp>
        <p:nvSpPr>
          <p:cNvPr id="47113" name="Rectangle 9"/>
          <p:cNvSpPr>
            <a:spLocks noChangeArrowheads="1"/>
          </p:cNvSpPr>
          <p:nvPr/>
        </p:nvSpPr>
        <p:spPr bwMode="auto">
          <a:xfrm>
            <a:off x="5486400" y="2286000"/>
            <a:ext cx="2743200" cy="533400"/>
          </a:xfrm>
          <a:prstGeom prst="rect">
            <a:avLst/>
          </a:prstGeom>
          <a:noFill/>
          <a:ln w="19050">
            <a:solidFill>
              <a:srgbClr val="FFCC00"/>
            </a:solidFill>
            <a:miter lim="800000"/>
            <a:headEnd/>
            <a:tailEnd/>
          </a:ln>
          <a:effectLst/>
        </p:spPr>
        <p:txBody>
          <a:bodyPr anchor="ctr"/>
          <a:lstStyle/>
          <a:p>
            <a:pPr algn="ctr" eaLnBrk="1" hangingPunct="1">
              <a:spcBef>
                <a:spcPct val="20000"/>
              </a:spcBef>
            </a:pPr>
            <a:r>
              <a:rPr lang="ru-RU" sz="1400" dirty="0">
                <a:latin typeface="Times New Roman" pitchFamily="18" charset="0"/>
              </a:rPr>
              <a:t>Иностранный гражданин, проживающий в России</a:t>
            </a:r>
          </a:p>
        </p:txBody>
      </p:sp>
      <p:sp>
        <p:nvSpPr>
          <p:cNvPr id="47114" name="Rectangle 10"/>
          <p:cNvSpPr>
            <a:spLocks noChangeArrowheads="1"/>
          </p:cNvSpPr>
          <p:nvPr/>
        </p:nvSpPr>
        <p:spPr bwMode="auto">
          <a:xfrm>
            <a:off x="5486400" y="3429000"/>
            <a:ext cx="2743200" cy="685800"/>
          </a:xfrm>
          <a:prstGeom prst="rect">
            <a:avLst/>
          </a:prstGeom>
          <a:noFill/>
          <a:ln w="19050">
            <a:solidFill>
              <a:srgbClr val="FFCC00"/>
            </a:solidFill>
            <a:miter lim="800000"/>
            <a:headEnd/>
            <a:tailEnd/>
          </a:ln>
          <a:effectLst/>
        </p:spPr>
        <p:txBody>
          <a:bodyPr anchor="ctr"/>
          <a:lstStyle/>
          <a:p>
            <a:pPr algn="ctr" eaLnBrk="1" hangingPunct="1">
              <a:spcBef>
                <a:spcPct val="20000"/>
              </a:spcBef>
            </a:pPr>
            <a:r>
              <a:rPr lang="ru-RU" sz="1400">
                <a:latin typeface="Times New Roman" pitchFamily="18" charset="0"/>
              </a:rPr>
              <a:t>Региональная благотворительная организация «А»</a:t>
            </a:r>
          </a:p>
          <a:p>
            <a:pPr algn="ctr" eaLnBrk="1" hangingPunct="1">
              <a:spcBef>
                <a:spcPct val="20000"/>
              </a:spcBef>
            </a:pPr>
            <a:r>
              <a:rPr lang="ru-RU" sz="1400">
                <a:latin typeface="Times New Roman" pitchFamily="18" charset="0"/>
              </a:rPr>
              <a:t>(Северный Кавказ, Россия)</a:t>
            </a:r>
          </a:p>
        </p:txBody>
      </p:sp>
      <p:sp>
        <p:nvSpPr>
          <p:cNvPr id="47115" name="Rectangle 11"/>
          <p:cNvSpPr>
            <a:spLocks noChangeArrowheads="1"/>
          </p:cNvSpPr>
          <p:nvPr/>
        </p:nvSpPr>
        <p:spPr bwMode="auto">
          <a:xfrm>
            <a:off x="5486400" y="4800600"/>
            <a:ext cx="2743200" cy="533400"/>
          </a:xfrm>
          <a:prstGeom prst="rect">
            <a:avLst/>
          </a:prstGeom>
          <a:noFill/>
          <a:ln w="19050">
            <a:solidFill>
              <a:srgbClr val="FFCC00"/>
            </a:solidFill>
            <a:miter lim="800000"/>
            <a:headEnd/>
            <a:tailEnd/>
          </a:ln>
          <a:effectLst/>
        </p:spPr>
        <p:txBody>
          <a:bodyPr anchor="ctr"/>
          <a:lstStyle/>
          <a:p>
            <a:pPr algn="ctr" eaLnBrk="1" hangingPunct="1">
              <a:spcBef>
                <a:spcPct val="20000"/>
              </a:spcBef>
            </a:pPr>
            <a:r>
              <a:rPr lang="ru-RU" sz="1400">
                <a:latin typeface="Times New Roman" pitchFamily="18" charset="0"/>
              </a:rPr>
              <a:t>Благотворительный фонд (Северный Кавказ, Россия)</a:t>
            </a:r>
          </a:p>
        </p:txBody>
      </p:sp>
      <p:sp>
        <p:nvSpPr>
          <p:cNvPr id="47116" name="Rectangle 12"/>
          <p:cNvSpPr>
            <a:spLocks noChangeArrowheads="1"/>
          </p:cNvSpPr>
          <p:nvPr/>
        </p:nvSpPr>
        <p:spPr bwMode="auto">
          <a:xfrm>
            <a:off x="5486400" y="6019800"/>
            <a:ext cx="2743200" cy="533400"/>
          </a:xfrm>
          <a:prstGeom prst="rect">
            <a:avLst/>
          </a:prstGeom>
          <a:noFill/>
          <a:ln w="19050">
            <a:solidFill>
              <a:srgbClr val="FFCC00"/>
            </a:solidFill>
            <a:miter lim="800000"/>
            <a:headEnd/>
            <a:tailEnd/>
          </a:ln>
          <a:effectLst/>
        </p:spPr>
        <p:txBody>
          <a:bodyPr anchor="ctr"/>
          <a:lstStyle/>
          <a:p>
            <a:pPr algn="ctr" eaLnBrk="1" hangingPunct="1">
              <a:spcBef>
                <a:spcPct val="20000"/>
              </a:spcBef>
            </a:pPr>
            <a:r>
              <a:rPr lang="ru-RU" sz="1400">
                <a:latin typeface="Times New Roman" pitchFamily="18" charset="0"/>
              </a:rPr>
              <a:t>Незаконные вооруженные формирования в Чечне</a:t>
            </a:r>
          </a:p>
        </p:txBody>
      </p:sp>
      <p:sp>
        <p:nvSpPr>
          <p:cNvPr id="47117" name="AutoShape 13"/>
          <p:cNvSpPr>
            <a:spLocks noChangeArrowheads="1"/>
          </p:cNvSpPr>
          <p:nvPr/>
        </p:nvSpPr>
        <p:spPr bwMode="auto">
          <a:xfrm>
            <a:off x="7086600" y="1600200"/>
            <a:ext cx="152400" cy="685800"/>
          </a:xfrm>
          <a:prstGeom prst="downArrow">
            <a:avLst>
              <a:gd name="adj1" fmla="val 50000"/>
              <a:gd name="adj2" fmla="val 112500"/>
            </a:avLst>
          </a:prstGeom>
          <a:solidFill>
            <a:schemeClr val="tx1"/>
          </a:solidFill>
          <a:ln w="9525">
            <a:solidFill>
              <a:srgbClr val="969696"/>
            </a:solidFill>
            <a:miter lim="800000"/>
            <a:headEnd/>
            <a:tailEnd/>
          </a:ln>
          <a:effectLst/>
        </p:spPr>
        <p:txBody>
          <a:bodyPr wrap="none" anchor="ctr"/>
          <a:lstStyle/>
          <a:p>
            <a:endParaRPr lang="ru-RU"/>
          </a:p>
        </p:txBody>
      </p:sp>
      <p:sp>
        <p:nvSpPr>
          <p:cNvPr id="47118" name="AutoShape 14"/>
          <p:cNvSpPr>
            <a:spLocks noChangeArrowheads="1"/>
          </p:cNvSpPr>
          <p:nvPr/>
        </p:nvSpPr>
        <p:spPr bwMode="auto">
          <a:xfrm>
            <a:off x="7086600" y="2819400"/>
            <a:ext cx="152400" cy="609600"/>
          </a:xfrm>
          <a:prstGeom prst="downArrow">
            <a:avLst>
              <a:gd name="adj1" fmla="val 50000"/>
              <a:gd name="adj2" fmla="val 100000"/>
            </a:avLst>
          </a:prstGeom>
          <a:solidFill>
            <a:schemeClr val="tx1"/>
          </a:solidFill>
          <a:ln w="9525">
            <a:solidFill>
              <a:srgbClr val="969696"/>
            </a:solidFill>
            <a:miter lim="800000"/>
            <a:headEnd/>
            <a:tailEnd/>
          </a:ln>
          <a:effectLst/>
        </p:spPr>
        <p:txBody>
          <a:bodyPr wrap="none" anchor="ctr"/>
          <a:lstStyle/>
          <a:p>
            <a:endParaRPr lang="ru-RU"/>
          </a:p>
        </p:txBody>
      </p:sp>
      <p:sp>
        <p:nvSpPr>
          <p:cNvPr id="47119" name="AutoShape 15"/>
          <p:cNvSpPr>
            <a:spLocks noChangeArrowheads="1"/>
          </p:cNvSpPr>
          <p:nvPr/>
        </p:nvSpPr>
        <p:spPr bwMode="auto">
          <a:xfrm>
            <a:off x="7086600" y="4114800"/>
            <a:ext cx="152400" cy="685800"/>
          </a:xfrm>
          <a:prstGeom prst="downArrow">
            <a:avLst>
              <a:gd name="adj1" fmla="val 50000"/>
              <a:gd name="adj2" fmla="val 112500"/>
            </a:avLst>
          </a:prstGeom>
          <a:solidFill>
            <a:schemeClr val="tx1"/>
          </a:solidFill>
          <a:ln w="9525">
            <a:solidFill>
              <a:srgbClr val="969696"/>
            </a:solidFill>
            <a:miter lim="800000"/>
            <a:headEnd/>
            <a:tailEnd/>
          </a:ln>
          <a:effectLst/>
        </p:spPr>
        <p:txBody>
          <a:bodyPr wrap="none" anchor="ctr"/>
          <a:lstStyle/>
          <a:p>
            <a:endParaRPr lang="ru-RU"/>
          </a:p>
        </p:txBody>
      </p:sp>
      <p:sp>
        <p:nvSpPr>
          <p:cNvPr id="47120" name="AutoShape 16"/>
          <p:cNvSpPr>
            <a:spLocks noChangeArrowheads="1"/>
          </p:cNvSpPr>
          <p:nvPr/>
        </p:nvSpPr>
        <p:spPr bwMode="auto">
          <a:xfrm>
            <a:off x="7086600" y="5334000"/>
            <a:ext cx="152400" cy="685800"/>
          </a:xfrm>
          <a:prstGeom prst="downArrow">
            <a:avLst>
              <a:gd name="adj1" fmla="val 50000"/>
              <a:gd name="adj2" fmla="val 112500"/>
            </a:avLst>
          </a:prstGeom>
          <a:solidFill>
            <a:schemeClr val="tx1"/>
          </a:solidFill>
          <a:ln w="9525">
            <a:solidFill>
              <a:srgbClr val="969696"/>
            </a:solidFill>
            <a:miter lim="800000"/>
            <a:headEnd/>
            <a:tailEnd/>
          </a:ln>
          <a:effectLst/>
        </p:spPr>
        <p:txBody>
          <a:bodyPr wrap="none" anchor="ctr"/>
          <a:lstStyle/>
          <a:p>
            <a:endParaRPr lang="ru-RU"/>
          </a:p>
        </p:txBody>
      </p:sp>
      <p:sp>
        <p:nvSpPr>
          <p:cNvPr id="47121" name="Text Box 17"/>
          <p:cNvSpPr txBox="1">
            <a:spLocks noChangeArrowheads="1"/>
          </p:cNvSpPr>
          <p:nvPr/>
        </p:nvSpPr>
        <p:spPr bwMode="auto">
          <a:xfrm>
            <a:off x="5562600" y="1752600"/>
            <a:ext cx="1447800" cy="274638"/>
          </a:xfrm>
          <a:prstGeom prst="rect">
            <a:avLst/>
          </a:prstGeom>
          <a:noFill/>
          <a:ln w="9525">
            <a:noFill/>
            <a:miter lim="800000"/>
            <a:headEnd/>
            <a:tailEnd/>
          </a:ln>
          <a:effectLst/>
        </p:spPr>
        <p:txBody>
          <a:bodyPr>
            <a:spAutoFit/>
          </a:bodyPr>
          <a:lstStyle/>
          <a:p>
            <a:pPr algn="ctr" eaLnBrk="1" hangingPunct="1">
              <a:spcBef>
                <a:spcPct val="50000"/>
              </a:spcBef>
            </a:pPr>
            <a:r>
              <a:rPr lang="ru-RU" sz="1200" i="1">
                <a:latin typeface="Times New Roman" pitchFamily="18" charset="0"/>
              </a:rPr>
              <a:t>Частные переводы</a:t>
            </a:r>
          </a:p>
        </p:txBody>
      </p:sp>
      <p:sp>
        <p:nvSpPr>
          <p:cNvPr id="47122" name="Text Box 18"/>
          <p:cNvSpPr txBox="1">
            <a:spLocks noChangeArrowheads="1"/>
          </p:cNvSpPr>
          <p:nvPr/>
        </p:nvSpPr>
        <p:spPr bwMode="auto">
          <a:xfrm>
            <a:off x="5181600" y="5410200"/>
            <a:ext cx="2057400" cy="457200"/>
          </a:xfrm>
          <a:prstGeom prst="rect">
            <a:avLst/>
          </a:prstGeom>
          <a:noFill/>
          <a:ln w="9525">
            <a:noFill/>
            <a:miter lim="800000"/>
            <a:headEnd/>
            <a:tailEnd/>
          </a:ln>
          <a:effectLst/>
        </p:spPr>
        <p:txBody>
          <a:bodyPr>
            <a:spAutoFit/>
          </a:bodyPr>
          <a:lstStyle/>
          <a:p>
            <a:pPr algn="ctr" eaLnBrk="1" hangingPunct="1">
              <a:spcBef>
                <a:spcPct val="50000"/>
              </a:spcBef>
            </a:pPr>
            <a:r>
              <a:rPr lang="ru-RU" sz="1200" i="1">
                <a:latin typeface="Times New Roman" pitchFamily="18" charset="0"/>
              </a:rPr>
              <a:t>Снятие наличных на хозяйственные нужды</a:t>
            </a:r>
          </a:p>
        </p:txBody>
      </p:sp>
      <p:sp>
        <p:nvSpPr>
          <p:cNvPr id="47123" name="Text Box 19"/>
          <p:cNvSpPr txBox="1">
            <a:spLocks noChangeArrowheads="1"/>
          </p:cNvSpPr>
          <p:nvPr/>
        </p:nvSpPr>
        <p:spPr bwMode="auto">
          <a:xfrm>
            <a:off x="5029200" y="4267200"/>
            <a:ext cx="2133600" cy="274638"/>
          </a:xfrm>
          <a:prstGeom prst="rect">
            <a:avLst/>
          </a:prstGeom>
          <a:noFill/>
          <a:ln w="9525">
            <a:noFill/>
            <a:miter lim="800000"/>
            <a:headEnd/>
            <a:tailEnd/>
          </a:ln>
          <a:effectLst/>
        </p:spPr>
        <p:txBody>
          <a:bodyPr>
            <a:spAutoFit/>
          </a:bodyPr>
          <a:lstStyle/>
          <a:p>
            <a:pPr algn="ctr" eaLnBrk="1" hangingPunct="1">
              <a:spcBef>
                <a:spcPct val="50000"/>
              </a:spcBef>
            </a:pPr>
            <a:r>
              <a:rPr lang="ru-RU" sz="1200" i="1">
                <a:latin typeface="Times New Roman" pitchFamily="18" charset="0"/>
              </a:rPr>
              <a:t>Благотворительная помощь</a:t>
            </a:r>
          </a:p>
        </p:txBody>
      </p:sp>
      <p:sp>
        <p:nvSpPr>
          <p:cNvPr id="47124" name="Text Box 20"/>
          <p:cNvSpPr txBox="1">
            <a:spLocks noChangeArrowheads="1"/>
          </p:cNvSpPr>
          <p:nvPr/>
        </p:nvSpPr>
        <p:spPr bwMode="auto">
          <a:xfrm>
            <a:off x="5105400" y="2971800"/>
            <a:ext cx="2057400" cy="274638"/>
          </a:xfrm>
          <a:prstGeom prst="rect">
            <a:avLst/>
          </a:prstGeom>
          <a:noFill/>
          <a:ln w="9525">
            <a:noFill/>
            <a:miter lim="800000"/>
            <a:headEnd/>
            <a:tailEnd/>
          </a:ln>
          <a:effectLst/>
        </p:spPr>
        <p:txBody>
          <a:bodyPr>
            <a:spAutoFit/>
          </a:bodyPr>
          <a:lstStyle/>
          <a:p>
            <a:pPr algn="ctr" eaLnBrk="1" hangingPunct="1">
              <a:spcBef>
                <a:spcPct val="50000"/>
              </a:spcBef>
            </a:pPr>
            <a:r>
              <a:rPr lang="ru-RU" sz="1200" i="1">
                <a:latin typeface="Times New Roman" pitchFamily="18" charset="0"/>
              </a:rPr>
              <a:t>Благотворительная помощь</a:t>
            </a:r>
          </a:p>
        </p:txBody>
      </p:sp>
      <p:sp>
        <p:nvSpPr>
          <p:cNvPr id="47125" name="AutoShape 21"/>
          <p:cNvSpPr>
            <a:spLocks noChangeArrowheads="1"/>
          </p:cNvSpPr>
          <p:nvPr/>
        </p:nvSpPr>
        <p:spPr bwMode="auto">
          <a:xfrm>
            <a:off x="3200400" y="3581400"/>
            <a:ext cx="2286000" cy="152400"/>
          </a:xfrm>
          <a:prstGeom prst="rightArrow">
            <a:avLst>
              <a:gd name="adj1" fmla="val 50000"/>
              <a:gd name="adj2" fmla="val 375000"/>
            </a:avLst>
          </a:prstGeom>
          <a:solidFill>
            <a:schemeClr val="tx1"/>
          </a:solidFill>
          <a:ln w="9525">
            <a:solidFill>
              <a:srgbClr val="969696"/>
            </a:solidFill>
            <a:miter lim="800000"/>
            <a:headEnd/>
            <a:tailEnd/>
          </a:ln>
          <a:effectLst/>
        </p:spPr>
        <p:txBody>
          <a:bodyPr wrap="none" anchor="ctr"/>
          <a:lstStyle/>
          <a:p>
            <a:endParaRPr lang="ru-RU"/>
          </a:p>
        </p:txBody>
      </p:sp>
      <p:sp>
        <p:nvSpPr>
          <p:cNvPr id="47126" name="Text Box 22"/>
          <p:cNvSpPr txBox="1">
            <a:spLocks noChangeArrowheads="1"/>
          </p:cNvSpPr>
          <p:nvPr/>
        </p:nvSpPr>
        <p:spPr bwMode="auto">
          <a:xfrm>
            <a:off x="3200400" y="3352800"/>
            <a:ext cx="2133600" cy="274638"/>
          </a:xfrm>
          <a:prstGeom prst="rect">
            <a:avLst/>
          </a:prstGeom>
          <a:noFill/>
          <a:ln w="9525">
            <a:noFill/>
            <a:miter lim="800000"/>
            <a:headEnd/>
            <a:tailEnd/>
          </a:ln>
          <a:effectLst/>
        </p:spPr>
        <p:txBody>
          <a:bodyPr>
            <a:spAutoFit/>
          </a:bodyPr>
          <a:lstStyle/>
          <a:p>
            <a:pPr algn="ctr" eaLnBrk="1" hangingPunct="1">
              <a:spcBef>
                <a:spcPct val="50000"/>
              </a:spcBef>
            </a:pPr>
            <a:r>
              <a:rPr lang="ru-RU" sz="1200" i="1">
                <a:latin typeface="Times New Roman" pitchFamily="18" charset="0"/>
              </a:rPr>
              <a:t>Благотворительная помощь</a:t>
            </a:r>
          </a:p>
        </p:txBody>
      </p:sp>
      <p:sp>
        <p:nvSpPr>
          <p:cNvPr id="47127" name="AutoShape 23"/>
          <p:cNvSpPr>
            <a:spLocks noChangeArrowheads="1"/>
          </p:cNvSpPr>
          <p:nvPr/>
        </p:nvSpPr>
        <p:spPr bwMode="auto">
          <a:xfrm>
            <a:off x="4572000" y="3886200"/>
            <a:ext cx="914400" cy="2743200"/>
          </a:xfrm>
          <a:prstGeom prst="curvedRightArrow">
            <a:avLst>
              <a:gd name="adj1" fmla="val 13639"/>
              <a:gd name="adj2" fmla="val 104861"/>
              <a:gd name="adj3" fmla="val 27778"/>
            </a:avLst>
          </a:prstGeom>
          <a:solidFill>
            <a:srgbClr val="C0C0C0"/>
          </a:solidFill>
          <a:ln w="9525">
            <a:solidFill>
              <a:schemeClr val="tx1"/>
            </a:solidFill>
            <a:miter lim="800000"/>
            <a:headEnd/>
            <a:tailEnd/>
          </a:ln>
          <a:effectLst/>
        </p:spPr>
        <p:txBody>
          <a:bodyPr wrap="none" anchor="ctr"/>
          <a:lstStyle/>
          <a:p>
            <a:endParaRPr lang="ru-RU"/>
          </a:p>
        </p:txBody>
      </p:sp>
      <p:sp>
        <p:nvSpPr>
          <p:cNvPr id="47128" name="Text Box 24"/>
          <p:cNvSpPr txBox="1">
            <a:spLocks noChangeArrowheads="1"/>
          </p:cNvSpPr>
          <p:nvPr/>
        </p:nvSpPr>
        <p:spPr bwMode="auto">
          <a:xfrm>
            <a:off x="3048000" y="4648200"/>
            <a:ext cx="1600200" cy="639763"/>
          </a:xfrm>
          <a:prstGeom prst="rect">
            <a:avLst/>
          </a:prstGeom>
          <a:noFill/>
          <a:ln w="9525">
            <a:noFill/>
            <a:miter lim="800000"/>
            <a:headEnd/>
            <a:tailEnd/>
          </a:ln>
          <a:effectLst/>
        </p:spPr>
        <p:txBody>
          <a:bodyPr>
            <a:spAutoFit/>
          </a:bodyPr>
          <a:lstStyle/>
          <a:p>
            <a:pPr algn="ctr" eaLnBrk="1" hangingPunct="1">
              <a:spcBef>
                <a:spcPct val="50000"/>
              </a:spcBef>
            </a:pPr>
            <a:r>
              <a:rPr lang="ru-RU" sz="1200" i="1">
                <a:latin typeface="Times New Roman" pitchFamily="18" charset="0"/>
              </a:rPr>
              <a:t>Снятие наличных на хозяйственные нужды</a:t>
            </a:r>
          </a:p>
        </p:txBody>
      </p:sp>
    </p:spTree>
    <p:extLst>
      <p:ext uri="{BB962C8B-B14F-4D97-AF65-F5344CB8AC3E}">
        <p14:creationId xmlns:p14="http://schemas.microsoft.com/office/powerpoint/2010/main" val="311351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7108"/>
                                        </p:tgtEl>
                                        <p:attrNameLst>
                                          <p:attrName>style.visibility</p:attrName>
                                        </p:attrNameLst>
                                      </p:cBhvr>
                                      <p:to>
                                        <p:strVal val="visible"/>
                                      </p:to>
                                    </p:set>
                                    <p:animEffect transition="in" filter="blinds(horizontal)">
                                      <p:cBhvr>
                                        <p:cTn id="7" dur="500"/>
                                        <p:tgtEl>
                                          <p:spTgt spid="4710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7110"/>
                                        </p:tgtEl>
                                        <p:attrNameLst>
                                          <p:attrName>style.visibility</p:attrName>
                                        </p:attrNameLst>
                                      </p:cBhvr>
                                      <p:to>
                                        <p:strVal val="visible"/>
                                      </p:to>
                                    </p:set>
                                    <p:animEffect transition="in" filter="wipe(up)">
                                      <p:cBhvr>
                                        <p:cTn id="12" dur="500"/>
                                        <p:tgtEl>
                                          <p:spTgt spid="47110"/>
                                        </p:tgtEl>
                                      </p:cBhvr>
                                    </p:animEffect>
                                  </p:childTnLst>
                                </p:cTn>
                              </p:par>
                            </p:childTnLst>
                          </p:cTn>
                        </p:par>
                        <p:par>
                          <p:cTn id="13" fill="hold">
                            <p:stCondLst>
                              <p:cond delay="500"/>
                            </p:stCondLst>
                            <p:childTnLst>
                              <p:par>
                                <p:cTn id="14" presetID="1" presetClass="entr" presetSubtype="0" fill="hold" grpId="0" nodeType="afterEffect">
                                  <p:stCondLst>
                                    <p:cond delay="0"/>
                                  </p:stCondLst>
                                  <p:childTnLst>
                                    <p:set>
                                      <p:cBhvr>
                                        <p:cTn id="15" dur="1" fill="hold">
                                          <p:stCondLst>
                                            <p:cond delay="499"/>
                                          </p:stCondLst>
                                        </p:cTn>
                                        <p:tgtEl>
                                          <p:spTgt spid="47111"/>
                                        </p:tgtEl>
                                        <p:attrNameLst>
                                          <p:attrName>style.visibility</p:attrName>
                                        </p:attrNameLst>
                                      </p:cBhvr>
                                      <p:to>
                                        <p:strVal val="visible"/>
                                      </p:to>
                                    </p:set>
                                  </p:childTnLst>
                                </p:cTn>
                              </p:par>
                            </p:childTnLst>
                          </p:cTn>
                        </p:par>
                        <p:par>
                          <p:cTn id="16" fill="hold">
                            <p:stCondLst>
                              <p:cond delay="1000"/>
                            </p:stCondLst>
                            <p:childTnLst>
                              <p:par>
                                <p:cTn id="17" presetID="3" presetClass="entr" presetSubtype="10" fill="hold" grpId="0" nodeType="afterEffect">
                                  <p:stCondLst>
                                    <p:cond delay="0"/>
                                  </p:stCondLst>
                                  <p:childTnLst>
                                    <p:set>
                                      <p:cBhvr>
                                        <p:cTn id="18" dur="1" fill="hold">
                                          <p:stCondLst>
                                            <p:cond delay="0"/>
                                          </p:stCondLst>
                                        </p:cTn>
                                        <p:tgtEl>
                                          <p:spTgt spid="47109"/>
                                        </p:tgtEl>
                                        <p:attrNameLst>
                                          <p:attrName>style.visibility</p:attrName>
                                        </p:attrNameLst>
                                      </p:cBhvr>
                                      <p:to>
                                        <p:strVal val="visible"/>
                                      </p:to>
                                    </p:set>
                                    <p:animEffect transition="in" filter="blinds(horizontal)">
                                      <p:cBhvr>
                                        <p:cTn id="19" dur="500"/>
                                        <p:tgtEl>
                                          <p:spTgt spid="47109"/>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47112"/>
                                        </p:tgtEl>
                                        <p:attrNameLst>
                                          <p:attrName>style.visibility</p:attrName>
                                        </p:attrNameLst>
                                      </p:cBhvr>
                                      <p:to>
                                        <p:strVal val="visible"/>
                                      </p:to>
                                    </p:set>
                                    <p:animEffect transition="in" filter="blinds(horizontal)">
                                      <p:cBhvr>
                                        <p:cTn id="24" dur="500"/>
                                        <p:tgtEl>
                                          <p:spTgt spid="47112"/>
                                        </p:tgtEl>
                                      </p:cBhvr>
                                    </p:animEffect>
                                  </p:childTnLst>
                                </p:cTn>
                              </p:par>
                            </p:childTnLst>
                          </p:cTn>
                        </p:par>
                        <p:par>
                          <p:cTn id="25" fill="hold">
                            <p:stCondLst>
                              <p:cond delay="500"/>
                            </p:stCondLst>
                            <p:childTnLst>
                              <p:par>
                                <p:cTn id="26" presetID="22" presetClass="entr" presetSubtype="1" fill="hold" grpId="0" nodeType="afterEffect">
                                  <p:stCondLst>
                                    <p:cond delay="0"/>
                                  </p:stCondLst>
                                  <p:childTnLst>
                                    <p:set>
                                      <p:cBhvr>
                                        <p:cTn id="27" dur="1" fill="hold">
                                          <p:stCondLst>
                                            <p:cond delay="0"/>
                                          </p:stCondLst>
                                        </p:cTn>
                                        <p:tgtEl>
                                          <p:spTgt spid="47117"/>
                                        </p:tgtEl>
                                        <p:attrNameLst>
                                          <p:attrName>style.visibility</p:attrName>
                                        </p:attrNameLst>
                                      </p:cBhvr>
                                      <p:to>
                                        <p:strVal val="visible"/>
                                      </p:to>
                                    </p:set>
                                    <p:animEffect transition="in" filter="wipe(up)">
                                      <p:cBhvr>
                                        <p:cTn id="28" dur="500"/>
                                        <p:tgtEl>
                                          <p:spTgt spid="47117"/>
                                        </p:tgtEl>
                                      </p:cBhvr>
                                    </p:animEffect>
                                  </p:childTnLst>
                                </p:cTn>
                              </p:par>
                            </p:childTnLst>
                          </p:cTn>
                        </p:par>
                        <p:par>
                          <p:cTn id="29" fill="hold">
                            <p:stCondLst>
                              <p:cond delay="1000"/>
                            </p:stCondLst>
                            <p:childTnLst>
                              <p:par>
                                <p:cTn id="30" presetID="1" presetClass="entr" presetSubtype="0" fill="hold" grpId="0" nodeType="afterEffect">
                                  <p:stCondLst>
                                    <p:cond delay="0"/>
                                  </p:stCondLst>
                                  <p:childTnLst>
                                    <p:set>
                                      <p:cBhvr>
                                        <p:cTn id="31" dur="1" fill="hold">
                                          <p:stCondLst>
                                            <p:cond delay="499"/>
                                          </p:stCondLst>
                                        </p:cTn>
                                        <p:tgtEl>
                                          <p:spTgt spid="47121"/>
                                        </p:tgtEl>
                                        <p:attrNameLst>
                                          <p:attrName>style.visibility</p:attrName>
                                        </p:attrNameLst>
                                      </p:cBhvr>
                                      <p:to>
                                        <p:strVal val="visible"/>
                                      </p:to>
                                    </p:set>
                                  </p:childTnLst>
                                </p:cTn>
                              </p:par>
                            </p:childTnLst>
                          </p:cTn>
                        </p:par>
                        <p:par>
                          <p:cTn id="32" fill="hold">
                            <p:stCondLst>
                              <p:cond delay="1500"/>
                            </p:stCondLst>
                            <p:childTnLst>
                              <p:par>
                                <p:cTn id="33" presetID="3" presetClass="entr" presetSubtype="10" fill="hold" grpId="0" nodeType="afterEffect">
                                  <p:stCondLst>
                                    <p:cond delay="0"/>
                                  </p:stCondLst>
                                  <p:childTnLst>
                                    <p:set>
                                      <p:cBhvr>
                                        <p:cTn id="34" dur="1" fill="hold">
                                          <p:stCondLst>
                                            <p:cond delay="0"/>
                                          </p:stCondLst>
                                        </p:cTn>
                                        <p:tgtEl>
                                          <p:spTgt spid="47113"/>
                                        </p:tgtEl>
                                        <p:attrNameLst>
                                          <p:attrName>style.visibility</p:attrName>
                                        </p:attrNameLst>
                                      </p:cBhvr>
                                      <p:to>
                                        <p:strVal val="visible"/>
                                      </p:to>
                                    </p:set>
                                    <p:animEffect transition="in" filter="blinds(horizontal)">
                                      <p:cBhvr>
                                        <p:cTn id="35" dur="500"/>
                                        <p:tgtEl>
                                          <p:spTgt spid="47113"/>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1" fill="hold" grpId="0" nodeType="clickEffect">
                                  <p:stCondLst>
                                    <p:cond delay="0"/>
                                  </p:stCondLst>
                                  <p:childTnLst>
                                    <p:set>
                                      <p:cBhvr>
                                        <p:cTn id="39" dur="1" fill="hold">
                                          <p:stCondLst>
                                            <p:cond delay="0"/>
                                          </p:stCondLst>
                                        </p:cTn>
                                        <p:tgtEl>
                                          <p:spTgt spid="47118"/>
                                        </p:tgtEl>
                                        <p:attrNameLst>
                                          <p:attrName>style.visibility</p:attrName>
                                        </p:attrNameLst>
                                      </p:cBhvr>
                                      <p:to>
                                        <p:strVal val="visible"/>
                                      </p:to>
                                    </p:set>
                                    <p:animEffect transition="in" filter="wipe(up)">
                                      <p:cBhvr>
                                        <p:cTn id="40" dur="500"/>
                                        <p:tgtEl>
                                          <p:spTgt spid="47118"/>
                                        </p:tgtEl>
                                      </p:cBhvr>
                                    </p:animEffect>
                                  </p:childTnLst>
                                </p:cTn>
                              </p:par>
                            </p:childTnLst>
                          </p:cTn>
                        </p:par>
                        <p:par>
                          <p:cTn id="41" fill="hold">
                            <p:stCondLst>
                              <p:cond delay="500"/>
                            </p:stCondLst>
                            <p:childTnLst>
                              <p:par>
                                <p:cTn id="42" presetID="1" presetClass="entr" presetSubtype="0" fill="hold" grpId="0" nodeType="afterEffect">
                                  <p:stCondLst>
                                    <p:cond delay="0"/>
                                  </p:stCondLst>
                                  <p:childTnLst>
                                    <p:set>
                                      <p:cBhvr>
                                        <p:cTn id="43" dur="1" fill="hold">
                                          <p:stCondLst>
                                            <p:cond delay="499"/>
                                          </p:stCondLst>
                                        </p:cTn>
                                        <p:tgtEl>
                                          <p:spTgt spid="47124"/>
                                        </p:tgtEl>
                                        <p:attrNameLst>
                                          <p:attrName>style.visibility</p:attrName>
                                        </p:attrNameLst>
                                      </p:cBhvr>
                                      <p:to>
                                        <p:strVal val="visible"/>
                                      </p:to>
                                    </p:set>
                                  </p:childTnLst>
                                </p:cTn>
                              </p:par>
                            </p:childTnLst>
                          </p:cTn>
                        </p:par>
                        <p:par>
                          <p:cTn id="44" fill="hold">
                            <p:stCondLst>
                              <p:cond delay="1000"/>
                            </p:stCondLst>
                            <p:childTnLst>
                              <p:par>
                                <p:cTn id="45" presetID="3" presetClass="entr" presetSubtype="10" fill="hold" grpId="0" nodeType="afterEffect">
                                  <p:stCondLst>
                                    <p:cond delay="0"/>
                                  </p:stCondLst>
                                  <p:childTnLst>
                                    <p:set>
                                      <p:cBhvr>
                                        <p:cTn id="46" dur="1" fill="hold">
                                          <p:stCondLst>
                                            <p:cond delay="0"/>
                                          </p:stCondLst>
                                        </p:cTn>
                                        <p:tgtEl>
                                          <p:spTgt spid="47114"/>
                                        </p:tgtEl>
                                        <p:attrNameLst>
                                          <p:attrName>style.visibility</p:attrName>
                                        </p:attrNameLst>
                                      </p:cBhvr>
                                      <p:to>
                                        <p:strVal val="visible"/>
                                      </p:to>
                                    </p:set>
                                    <p:animEffect transition="in" filter="blinds(horizontal)">
                                      <p:cBhvr>
                                        <p:cTn id="47" dur="500"/>
                                        <p:tgtEl>
                                          <p:spTgt spid="47114"/>
                                        </p:tgtEl>
                                      </p:cBhvr>
                                    </p:animEffect>
                                  </p:childTnLst>
                                </p:cTn>
                              </p:par>
                            </p:childTnLst>
                          </p:cTn>
                        </p:par>
                        <p:par>
                          <p:cTn id="48" fill="hold">
                            <p:stCondLst>
                              <p:cond delay="1500"/>
                            </p:stCondLst>
                            <p:childTnLst>
                              <p:par>
                                <p:cTn id="49" presetID="22" presetClass="entr" presetSubtype="8" fill="hold" grpId="0" nodeType="afterEffect">
                                  <p:stCondLst>
                                    <p:cond delay="0"/>
                                  </p:stCondLst>
                                  <p:childTnLst>
                                    <p:set>
                                      <p:cBhvr>
                                        <p:cTn id="50" dur="1" fill="hold">
                                          <p:stCondLst>
                                            <p:cond delay="0"/>
                                          </p:stCondLst>
                                        </p:cTn>
                                        <p:tgtEl>
                                          <p:spTgt spid="47125"/>
                                        </p:tgtEl>
                                        <p:attrNameLst>
                                          <p:attrName>style.visibility</p:attrName>
                                        </p:attrNameLst>
                                      </p:cBhvr>
                                      <p:to>
                                        <p:strVal val="visible"/>
                                      </p:to>
                                    </p:set>
                                    <p:animEffect transition="in" filter="wipe(left)">
                                      <p:cBhvr>
                                        <p:cTn id="51" dur="500"/>
                                        <p:tgtEl>
                                          <p:spTgt spid="47125"/>
                                        </p:tgtEl>
                                      </p:cBhvr>
                                    </p:animEffect>
                                  </p:childTnLst>
                                </p:cTn>
                              </p:par>
                            </p:childTnLst>
                          </p:cTn>
                        </p:par>
                        <p:par>
                          <p:cTn id="52" fill="hold">
                            <p:stCondLst>
                              <p:cond delay="2000"/>
                            </p:stCondLst>
                            <p:childTnLst>
                              <p:par>
                                <p:cTn id="53" presetID="1" presetClass="entr" presetSubtype="0" fill="hold" grpId="0" nodeType="afterEffect">
                                  <p:stCondLst>
                                    <p:cond delay="0"/>
                                  </p:stCondLst>
                                  <p:childTnLst>
                                    <p:set>
                                      <p:cBhvr>
                                        <p:cTn id="54" dur="1" fill="hold">
                                          <p:stCondLst>
                                            <p:cond delay="499"/>
                                          </p:stCondLst>
                                        </p:cTn>
                                        <p:tgtEl>
                                          <p:spTgt spid="47126"/>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22" presetClass="entr" presetSubtype="1" fill="hold" grpId="0" nodeType="clickEffect">
                                  <p:stCondLst>
                                    <p:cond delay="0"/>
                                  </p:stCondLst>
                                  <p:childTnLst>
                                    <p:set>
                                      <p:cBhvr>
                                        <p:cTn id="58" dur="1" fill="hold">
                                          <p:stCondLst>
                                            <p:cond delay="0"/>
                                          </p:stCondLst>
                                        </p:cTn>
                                        <p:tgtEl>
                                          <p:spTgt spid="47119"/>
                                        </p:tgtEl>
                                        <p:attrNameLst>
                                          <p:attrName>style.visibility</p:attrName>
                                        </p:attrNameLst>
                                      </p:cBhvr>
                                      <p:to>
                                        <p:strVal val="visible"/>
                                      </p:to>
                                    </p:set>
                                    <p:animEffect transition="in" filter="wipe(up)">
                                      <p:cBhvr>
                                        <p:cTn id="59" dur="500"/>
                                        <p:tgtEl>
                                          <p:spTgt spid="47119"/>
                                        </p:tgtEl>
                                      </p:cBhvr>
                                    </p:animEffect>
                                  </p:childTnLst>
                                </p:cTn>
                              </p:par>
                            </p:childTnLst>
                          </p:cTn>
                        </p:par>
                        <p:par>
                          <p:cTn id="60" fill="hold">
                            <p:stCondLst>
                              <p:cond delay="500"/>
                            </p:stCondLst>
                            <p:childTnLst>
                              <p:par>
                                <p:cTn id="61" presetID="1" presetClass="entr" presetSubtype="0" fill="hold" grpId="0" nodeType="afterEffect">
                                  <p:stCondLst>
                                    <p:cond delay="0"/>
                                  </p:stCondLst>
                                  <p:childTnLst>
                                    <p:set>
                                      <p:cBhvr>
                                        <p:cTn id="62" dur="1" fill="hold">
                                          <p:stCondLst>
                                            <p:cond delay="499"/>
                                          </p:stCondLst>
                                        </p:cTn>
                                        <p:tgtEl>
                                          <p:spTgt spid="47123"/>
                                        </p:tgtEl>
                                        <p:attrNameLst>
                                          <p:attrName>style.visibility</p:attrName>
                                        </p:attrNameLst>
                                      </p:cBhvr>
                                      <p:to>
                                        <p:strVal val="visible"/>
                                      </p:to>
                                    </p:set>
                                  </p:childTnLst>
                                </p:cTn>
                              </p:par>
                            </p:childTnLst>
                          </p:cTn>
                        </p:par>
                        <p:par>
                          <p:cTn id="63" fill="hold">
                            <p:stCondLst>
                              <p:cond delay="1000"/>
                            </p:stCondLst>
                            <p:childTnLst>
                              <p:par>
                                <p:cTn id="64" presetID="3" presetClass="entr" presetSubtype="10" fill="hold" grpId="0" nodeType="afterEffect">
                                  <p:stCondLst>
                                    <p:cond delay="0"/>
                                  </p:stCondLst>
                                  <p:childTnLst>
                                    <p:set>
                                      <p:cBhvr>
                                        <p:cTn id="65" dur="1" fill="hold">
                                          <p:stCondLst>
                                            <p:cond delay="0"/>
                                          </p:stCondLst>
                                        </p:cTn>
                                        <p:tgtEl>
                                          <p:spTgt spid="47115"/>
                                        </p:tgtEl>
                                        <p:attrNameLst>
                                          <p:attrName>style.visibility</p:attrName>
                                        </p:attrNameLst>
                                      </p:cBhvr>
                                      <p:to>
                                        <p:strVal val="visible"/>
                                      </p:to>
                                    </p:set>
                                    <p:animEffect transition="in" filter="blinds(horizontal)">
                                      <p:cBhvr>
                                        <p:cTn id="66" dur="500"/>
                                        <p:tgtEl>
                                          <p:spTgt spid="47115"/>
                                        </p:tgtEl>
                                      </p:cBhvr>
                                    </p:animEffect>
                                  </p:childTnLst>
                                </p:cTn>
                              </p:par>
                            </p:childTnLst>
                          </p:cTn>
                        </p:par>
                      </p:childTnLst>
                    </p:cTn>
                  </p:par>
                  <p:par>
                    <p:cTn id="67" fill="hold">
                      <p:stCondLst>
                        <p:cond delay="indefinite"/>
                      </p:stCondLst>
                      <p:childTnLst>
                        <p:par>
                          <p:cTn id="68" fill="hold">
                            <p:stCondLst>
                              <p:cond delay="0"/>
                            </p:stCondLst>
                            <p:childTnLst>
                              <p:par>
                                <p:cTn id="69" presetID="22" presetClass="entr" presetSubtype="1" fill="hold" grpId="0" nodeType="clickEffect">
                                  <p:stCondLst>
                                    <p:cond delay="0"/>
                                  </p:stCondLst>
                                  <p:childTnLst>
                                    <p:set>
                                      <p:cBhvr>
                                        <p:cTn id="70" dur="1" fill="hold">
                                          <p:stCondLst>
                                            <p:cond delay="0"/>
                                          </p:stCondLst>
                                        </p:cTn>
                                        <p:tgtEl>
                                          <p:spTgt spid="47120"/>
                                        </p:tgtEl>
                                        <p:attrNameLst>
                                          <p:attrName>style.visibility</p:attrName>
                                        </p:attrNameLst>
                                      </p:cBhvr>
                                      <p:to>
                                        <p:strVal val="visible"/>
                                      </p:to>
                                    </p:set>
                                    <p:animEffect transition="in" filter="wipe(up)">
                                      <p:cBhvr>
                                        <p:cTn id="71" dur="500"/>
                                        <p:tgtEl>
                                          <p:spTgt spid="47120"/>
                                        </p:tgtEl>
                                      </p:cBhvr>
                                    </p:animEffect>
                                  </p:childTnLst>
                                </p:cTn>
                              </p:par>
                            </p:childTnLst>
                          </p:cTn>
                        </p:par>
                        <p:par>
                          <p:cTn id="72" fill="hold">
                            <p:stCondLst>
                              <p:cond delay="500"/>
                            </p:stCondLst>
                            <p:childTnLst>
                              <p:par>
                                <p:cTn id="73" presetID="1" presetClass="entr" presetSubtype="0" fill="hold" grpId="0" nodeType="afterEffect">
                                  <p:stCondLst>
                                    <p:cond delay="0"/>
                                  </p:stCondLst>
                                  <p:childTnLst>
                                    <p:set>
                                      <p:cBhvr>
                                        <p:cTn id="74" dur="1" fill="hold">
                                          <p:stCondLst>
                                            <p:cond delay="499"/>
                                          </p:stCondLst>
                                        </p:cTn>
                                        <p:tgtEl>
                                          <p:spTgt spid="47122"/>
                                        </p:tgtEl>
                                        <p:attrNameLst>
                                          <p:attrName>style.visibility</p:attrName>
                                        </p:attrNameLst>
                                      </p:cBhvr>
                                      <p:to>
                                        <p:strVal val="visible"/>
                                      </p:to>
                                    </p:set>
                                  </p:childTnLst>
                                </p:cTn>
                              </p:par>
                            </p:childTnLst>
                          </p:cTn>
                        </p:par>
                        <p:par>
                          <p:cTn id="75" fill="hold">
                            <p:stCondLst>
                              <p:cond delay="1000"/>
                            </p:stCondLst>
                            <p:childTnLst>
                              <p:par>
                                <p:cTn id="76" presetID="3" presetClass="entr" presetSubtype="10" fill="hold" grpId="0" nodeType="afterEffect">
                                  <p:stCondLst>
                                    <p:cond delay="0"/>
                                  </p:stCondLst>
                                  <p:childTnLst>
                                    <p:set>
                                      <p:cBhvr>
                                        <p:cTn id="77" dur="1" fill="hold">
                                          <p:stCondLst>
                                            <p:cond delay="0"/>
                                          </p:stCondLst>
                                        </p:cTn>
                                        <p:tgtEl>
                                          <p:spTgt spid="47116"/>
                                        </p:tgtEl>
                                        <p:attrNameLst>
                                          <p:attrName>style.visibility</p:attrName>
                                        </p:attrNameLst>
                                      </p:cBhvr>
                                      <p:to>
                                        <p:strVal val="visible"/>
                                      </p:to>
                                    </p:set>
                                    <p:animEffect transition="in" filter="blinds(horizontal)">
                                      <p:cBhvr>
                                        <p:cTn id="78" dur="500"/>
                                        <p:tgtEl>
                                          <p:spTgt spid="47116"/>
                                        </p:tgtEl>
                                      </p:cBhvr>
                                    </p:animEffect>
                                  </p:childTnLst>
                                </p:cTn>
                              </p:par>
                            </p:childTnLst>
                          </p:cTn>
                        </p:par>
                      </p:childTnLst>
                    </p:cTn>
                  </p:par>
                  <p:par>
                    <p:cTn id="79" fill="hold">
                      <p:stCondLst>
                        <p:cond delay="indefinite"/>
                      </p:stCondLst>
                      <p:childTnLst>
                        <p:par>
                          <p:cTn id="80" fill="hold">
                            <p:stCondLst>
                              <p:cond delay="0"/>
                            </p:stCondLst>
                            <p:childTnLst>
                              <p:par>
                                <p:cTn id="81" presetID="22" presetClass="entr" presetSubtype="1" fill="hold" grpId="0" nodeType="clickEffect">
                                  <p:stCondLst>
                                    <p:cond delay="0"/>
                                  </p:stCondLst>
                                  <p:childTnLst>
                                    <p:set>
                                      <p:cBhvr>
                                        <p:cTn id="82" dur="1" fill="hold">
                                          <p:stCondLst>
                                            <p:cond delay="0"/>
                                          </p:stCondLst>
                                        </p:cTn>
                                        <p:tgtEl>
                                          <p:spTgt spid="47127"/>
                                        </p:tgtEl>
                                        <p:attrNameLst>
                                          <p:attrName>style.visibility</p:attrName>
                                        </p:attrNameLst>
                                      </p:cBhvr>
                                      <p:to>
                                        <p:strVal val="visible"/>
                                      </p:to>
                                    </p:set>
                                    <p:animEffect transition="in" filter="wipe(up)">
                                      <p:cBhvr>
                                        <p:cTn id="83" dur="500"/>
                                        <p:tgtEl>
                                          <p:spTgt spid="47127"/>
                                        </p:tgtEl>
                                      </p:cBhvr>
                                    </p:animEffect>
                                  </p:childTnLst>
                                </p:cTn>
                              </p:par>
                            </p:childTnLst>
                          </p:cTn>
                        </p:par>
                        <p:par>
                          <p:cTn id="84" fill="hold">
                            <p:stCondLst>
                              <p:cond delay="500"/>
                            </p:stCondLst>
                            <p:childTnLst>
                              <p:par>
                                <p:cTn id="85" presetID="1" presetClass="entr" presetSubtype="0" fill="hold" grpId="0" nodeType="afterEffect">
                                  <p:stCondLst>
                                    <p:cond delay="0"/>
                                  </p:stCondLst>
                                  <p:childTnLst>
                                    <p:set>
                                      <p:cBhvr>
                                        <p:cTn id="86" dur="1" fill="hold">
                                          <p:stCondLst>
                                            <p:cond delay="499"/>
                                          </p:stCondLst>
                                        </p:cTn>
                                        <p:tgtEl>
                                          <p:spTgt spid="471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8" grpId="0" animBg="1" autoUpdateAnimBg="0"/>
      <p:bldP spid="47109" grpId="0" animBg="1" autoUpdateAnimBg="0"/>
      <p:bldP spid="47110" grpId="0" animBg="1"/>
      <p:bldP spid="47111" grpId="0" autoUpdateAnimBg="0"/>
      <p:bldP spid="47112" grpId="0" animBg="1" autoUpdateAnimBg="0"/>
      <p:bldP spid="47113" grpId="0" animBg="1" autoUpdateAnimBg="0"/>
      <p:bldP spid="47114" grpId="0" animBg="1" autoUpdateAnimBg="0"/>
      <p:bldP spid="47115" grpId="0" animBg="1" autoUpdateAnimBg="0"/>
      <p:bldP spid="47116" grpId="0" animBg="1" autoUpdateAnimBg="0"/>
      <p:bldP spid="47117" grpId="0" animBg="1"/>
      <p:bldP spid="47118" grpId="0" animBg="1"/>
      <p:bldP spid="47119" grpId="0" animBg="1"/>
      <p:bldP spid="47120" grpId="0" animBg="1"/>
      <p:bldP spid="47121" grpId="0" autoUpdateAnimBg="0"/>
      <p:bldP spid="47122" grpId="0" autoUpdateAnimBg="0"/>
      <p:bldP spid="47123" grpId="0" autoUpdateAnimBg="0"/>
      <p:bldP spid="47124" grpId="0" autoUpdateAnimBg="0"/>
      <p:bldP spid="47125" grpId="0" animBg="1"/>
      <p:bldP spid="47126" grpId="0" autoUpdateAnimBg="0"/>
      <p:bldP spid="47127" grpId="0" animBg="1"/>
      <p:bldP spid="47128" grpId="0" autoUpdateAnimBg="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p:cNvSpPr>
          <p:nvPr>
            <p:ph type="title"/>
          </p:nvPr>
        </p:nvSpPr>
        <p:spPr bwMode="auto">
          <a:xfrm>
            <a:off x="1038225" y="260649"/>
            <a:ext cx="7499350" cy="837878"/>
          </a:xfrm>
          <a:noFill/>
        </p:spPr>
        <p:txBody>
          <a:bodyPr vert="horz" wrap="square" lIns="91440" tIns="45720" rIns="91440" bIns="45720" numCol="1" anchorCtr="0" compatLnSpc="1">
            <a:prstTxWarp prst="textNoShape">
              <a:avLst/>
            </a:prstTxWarp>
            <a:normAutofit/>
          </a:bodyPr>
          <a:lstStyle/>
          <a:p>
            <a:r>
              <a:rPr lang="ru-RU" sz="2200" dirty="0"/>
              <a:t>Типологии финансирования терроризма</a:t>
            </a:r>
            <a:br>
              <a:rPr lang="ru-RU" sz="2200" dirty="0"/>
            </a:br>
            <a:r>
              <a:rPr lang="ru-RU" sz="2200" dirty="0"/>
              <a:t>(веерные схемы)</a:t>
            </a:r>
          </a:p>
        </p:txBody>
      </p:sp>
      <p:sp>
        <p:nvSpPr>
          <p:cNvPr id="50179" name="WordArt 3"/>
          <p:cNvSpPr>
            <a:spLocks noChangeArrowheads="1" noChangeShapeType="1" noTextEdit="1"/>
          </p:cNvSpPr>
          <p:nvPr/>
        </p:nvSpPr>
        <p:spPr bwMode="auto">
          <a:xfrm>
            <a:off x="323848" y="2039938"/>
            <a:ext cx="3095625" cy="668337"/>
          </a:xfrm>
          <a:prstGeom prst="rect">
            <a:avLst/>
          </a:prstGeom>
        </p:spPr>
        <p:txBody>
          <a:bodyPr spcFirstLastPara="1" wrap="none" fromWordArt="1">
            <a:prstTxWarp prst="textArchUp">
              <a:avLst>
                <a:gd name="adj" fmla="val 10800000"/>
              </a:avLst>
            </a:prstTxWarp>
          </a:bodyPr>
          <a:lstStyle/>
          <a:p>
            <a:pPr algn="ctr"/>
            <a:r>
              <a:rPr lang="ru-RU" sz="2400" kern="10" dirty="0">
                <a:ln w="9525">
                  <a:solidFill>
                    <a:srgbClr val="000000"/>
                  </a:solidFill>
                  <a:round/>
                  <a:headEnd/>
                  <a:tailEnd/>
                </a:ln>
                <a:solidFill>
                  <a:srgbClr val="000000"/>
                </a:solidFill>
                <a:latin typeface="Arial"/>
                <a:cs typeface="Arial"/>
              </a:rPr>
              <a:t>Экономически</a:t>
            </a:r>
          </a:p>
          <a:p>
            <a:pPr algn="ctr"/>
            <a:r>
              <a:rPr lang="ru-RU" sz="2400" kern="10" dirty="0">
                <a:ln w="9525">
                  <a:solidFill>
                    <a:srgbClr val="000000"/>
                  </a:solidFill>
                  <a:round/>
                  <a:headEnd/>
                  <a:tailEnd/>
                </a:ln>
                <a:solidFill>
                  <a:srgbClr val="000000"/>
                </a:solidFill>
                <a:latin typeface="Arial"/>
                <a:cs typeface="Arial"/>
              </a:rPr>
              <a:t> развитая страна </a:t>
            </a:r>
          </a:p>
          <a:p>
            <a:pPr algn="ctr"/>
            <a:r>
              <a:rPr lang="ru-RU" sz="2400" kern="10" dirty="0">
                <a:ln w="9525">
                  <a:solidFill>
                    <a:srgbClr val="000000"/>
                  </a:solidFill>
                  <a:round/>
                  <a:headEnd/>
                  <a:tailEnd/>
                </a:ln>
                <a:solidFill>
                  <a:srgbClr val="000000"/>
                </a:solidFill>
                <a:latin typeface="Arial"/>
                <a:cs typeface="Arial"/>
              </a:rPr>
              <a:t>(регион)</a:t>
            </a:r>
          </a:p>
        </p:txBody>
      </p:sp>
      <p:sp>
        <p:nvSpPr>
          <p:cNvPr id="50180" name="WordArt 4" descr="Бумажный пакет"/>
          <p:cNvSpPr>
            <a:spLocks noChangeArrowheads="1" noChangeShapeType="1" noTextEdit="1"/>
          </p:cNvSpPr>
          <p:nvPr/>
        </p:nvSpPr>
        <p:spPr bwMode="auto">
          <a:xfrm>
            <a:off x="250825" y="6138863"/>
            <a:ext cx="2808288" cy="719137"/>
          </a:xfrm>
          <a:prstGeom prst="rect">
            <a:avLst/>
          </a:prstGeom>
        </p:spPr>
        <p:txBody>
          <a:bodyPr wrap="none" fromWordArt="1">
            <a:prstTxWarp prst="textPlain">
              <a:avLst>
                <a:gd name="adj" fmla="val 50000"/>
              </a:avLst>
            </a:prstTxWarp>
          </a:bodyPr>
          <a:lstStyle/>
          <a:p>
            <a:pPr algn="ctr"/>
            <a:r>
              <a:rPr lang="ru-RU" sz="3600" kern="10" dirty="0">
                <a:ln w="9525">
                  <a:solidFill>
                    <a:srgbClr val="008000"/>
                  </a:solidFill>
                  <a:round/>
                  <a:headEnd/>
                  <a:tailEnd/>
                </a:ln>
                <a:blipFill dpi="0" rotWithShape="0">
                  <a:blip r:embed="rId2"/>
                  <a:srcRect/>
                  <a:tile tx="0" ty="0" sx="100000" sy="100000" flip="none" algn="tl"/>
                </a:blipFill>
                <a:latin typeface="Times New Roman"/>
                <a:cs typeface="Times New Roman"/>
              </a:rPr>
              <a:t>Внесение </a:t>
            </a:r>
          </a:p>
          <a:p>
            <a:pPr algn="ctr"/>
            <a:r>
              <a:rPr lang="ru-RU" sz="3600" kern="10" dirty="0">
                <a:ln w="9525">
                  <a:solidFill>
                    <a:srgbClr val="008000"/>
                  </a:solidFill>
                  <a:round/>
                  <a:headEnd/>
                  <a:tailEnd/>
                </a:ln>
                <a:blipFill dpi="0" rotWithShape="0">
                  <a:blip r:embed="rId2"/>
                  <a:srcRect/>
                  <a:tile tx="0" ty="0" sx="100000" sy="100000" flip="none" algn="tl"/>
                </a:blipFill>
                <a:latin typeface="Times New Roman"/>
                <a:cs typeface="Times New Roman"/>
              </a:rPr>
              <a:t>наличных средств </a:t>
            </a:r>
          </a:p>
        </p:txBody>
      </p:sp>
      <p:sp>
        <p:nvSpPr>
          <p:cNvPr id="50181" name="WordArt 5"/>
          <p:cNvSpPr>
            <a:spLocks noChangeArrowheads="1" noChangeShapeType="1" noTextEdit="1"/>
          </p:cNvSpPr>
          <p:nvPr/>
        </p:nvSpPr>
        <p:spPr bwMode="auto">
          <a:xfrm>
            <a:off x="755650" y="2708275"/>
            <a:ext cx="2047875" cy="523875"/>
          </a:xfrm>
          <a:prstGeom prst="rect">
            <a:avLst/>
          </a:prstGeom>
        </p:spPr>
        <p:txBody>
          <a:bodyPr wrap="none" fromWordArt="1">
            <a:prstTxWarp prst="textPlain">
              <a:avLst>
                <a:gd name="adj" fmla="val 50000"/>
              </a:avLst>
            </a:prstTxWarp>
          </a:bodyPr>
          <a:lstStyle/>
          <a:p>
            <a:pPr algn="ctr"/>
            <a:r>
              <a:rPr lang="ru-RU" sz="3600" kern="10">
                <a:ln w="9525">
                  <a:solidFill>
                    <a:srgbClr val="000000"/>
                  </a:solidFill>
                  <a:round/>
                  <a:headEnd/>
                  <a:tailEnd/>
                </a:ln>
                <a:solidFill>
                  <a:srgbClr val="FFFFFF"/>
                </a:solidFill>
                <a:latin typeface="Arial"/>
                <a:cs typeface="Arial"/>
              </a:rPr>
              <a:t>счет в КО</a:t>
            </a:r>
          </a:p>
        </p:txBody>
      </p:sp>
      <p:sp>
        <p:nvSpPr>
          <p:cNvPr id="50182" name="Line 6"/>
          <p:cNvSpPr>
            <a:spLocks noChangeShapeType="1"/>
          </p:cNvSpPr>
          <p:nvPr/>
        </p:nvSpPr>
        <p:spPr bwMode="auto">
          <a:xfrm flipH="1">
            <a:off x="3563938" y="1125538"/>
            <a:ext cx="71437" cy="4681537"/>
          </a:xfrm>
          <a:prstGeom prst="line">
            <a:avLst/>
          </a:prstGeom>
          <a:noFill/>
          <a:ln w="25400">
            <a:solidFill>
              <a:schemeClr val="tx1"/>
            </a:solidFill>
            <a:round/>
            <a:headEnd/>
            <a:tailEnd/>
          </a:ln>
          <a:effectLst/>
        </p:spPr>
        <p:txBody>
          <a:bodyPr/>
          <a:lstStyle/>
          <a:p>
            <a:endParaRPr lang="ru-RU"/>
          </a:p>
        </p:txBody>
      </p:sp>
      <p:sp>
        <p:nvSpPr>
          <p:cNvPr id="50183" name="WordArt 7"/>
          <p:cNvSpPr>
            <a:spLocks noChangeArrowheads="1" noChangeShapeType="1" noTextEdit="1"/>
          </p:cNvSpPr>
          <p:nvPr/>
        </p:nvSpPr>
        <p:spPr bwMode="auto">
          <a:xfrm>
            <a:off x="3779838" y="1484313"/>
            <a:ext cx="5148262" cy="758825"/>
          </a:xfrm>
          <a:prstGeom prst="rect">
            <a:avLst/>
          </a:prstGeom>
        </p:spPr>
        <p:txBody>
          <a:bodyPr spcFirstLastPara="1" wrap="none" fromWordArt="1">
            <a:prstTxWarp prst="textArchUp">
              <a:avLst>
                <a:gd name="adj" fmla="val 10800000"/>
              </a:avLst>
            </a:prstTxWarp>
          </a:bodyPr>
          <a:lstStyle/>
          <a:p>
            <a:pPr algn="ctr"/>
            <a:r>
              <a:rPr lang="ru-RU" sz="2400" kern="10">
                <a:ln w="9525">
                  <a:solidFill>
                    <a:srgbClr val="000000"/>
                  </a:solidFill>
                  <a:round/>
                  <a:headEnd/>
                  <a:tailEnd/>
                </a:ln>
                <a:solidFill>
                  <a:srgbClr val="000000"/>
                </a:solidFill>
                <a:latin typeface="Arial"/>
                <a:cs typeface="Arial"/>
              </a:rPr>
              <a:t>Регион деятельности</a:t>
            </a:r>
          </a:p>
          <a:p>
            <a:pPr algn="ctr"/>
            <a:r>
              <a:rPr lang="ru-RU" sz="2400" kern="10">
                <a:ln w="9525">
                  <a:solidFill>
                    <a:srgbClr val="000000"/>
                  </a:solidFill>
                  <a:round/>
                  <a:headEnd/>
                  <a:tailEnd/>
                </a:ln>
                <a:solidFill>
                  <a:srgbClr val="000000"/>
                </a:solidFill>
                <a:latin typeface="Arial"/>
                <a:cs typeface="Arial"/>
              </a:rPr>
              <a:t>террористической организации</a:t>
            </a:r>
          </a:p>
        </p:txBody>
      </p:sp>
      <p:sp>
        <p:nvSpPr>
          <p:cNvPr id="50184" name="Rectangle 8"/>
          <p:cNvSpPr>
            <a:spLocks noChangeArrowheads="1"/>
          </p:cNvSpPr>
          <p:nvPr/>
        </p:nvSpPr>
        <p:spPr bwMode="auto">
          <a:xfrm>
            <a:off x="684213" y="2565400"/>
            <a:ext cx="2233612" cy="863600"/>
          </a:xfrm>
          <a:prstGeom prst="rect">
            <a:avLst/>
          </a:prstGeom>
          <a:solidFill>
            <a:schemeClr val="accent1">
              <a:alpha val="0"/>
            </a:schemeClr>
          </a:solidFill>
          <a:ln w="22225">
            <a:solidFill>
              <a:schemeClr val="tx1"/>
            </a:solidFill>
            <a:miter lim="800000"/>
            <a:headEnd/>
            <a:tailEnd/>
          </a:ln>
          <a:effectLst/>
        </p:spPr>
        <p:txBody>
          <a:bodyPr wrap="none" anchor="ctr"/>
          <a:lstStyle/>
          <a:p>
            <a:endParaRPr lang="ru-RU"/>
          </a:p>
        </p:txBody>
      </p:sp>
      <p:sp>
        <p:nvSpPr>
          <p:cNvPr id="50185" name="Line 9"/>
          <p:cNvSpPr>
            <a:spLocks noChangeShapeType="1"/>
          </p:cNvSpPr>
          <p:nvPr/>
        </p:nvSpPr>
        <p:spPr bwMode="auto">
          <a:xfrm>
            <a:off x="2987675" y="2781300"/>
            <a:ext cx="1728788" cy="0"/>
          </a:xfrm>
          <a:prstGeom prst="line">
            <a:avLst/>
          </a:prstGeom>
          <a:noFill/>
          <a:ln w="9525">
            <a:solidFill>
              <a:schemeClr val="tx1"/>
            </a:solidFill>
            <a:round/>
            <a:headEnd/>
            <a:tailEnd type="triangle" w="med" len="med"/>
          </a:ln>
          <a:effectLst/>
        </p:spPr>
        <p:txBody>
          <a:bodyPr/>
          <a:lstStyle/>
          <a:p>
            <a:endParaRPr lang="ru-RU"/>
          </a:p>
        </p:txBody>
      </p:sp>
      <p:sp>
        <p:nvSpPr>
          <p:cNvPr id="50186" name="Line 10"/>
          <p:cNvSpPr>
            <a:spLocks noChangeShapeType="1"/>
          </p:cNvSpPr>
          <p:nvPr/>
        </p:nvSpPr>
        <p:spPr bwMode="auto">
          <a:xfrm>
            <a:off x="2916238" y="2781300"/>
            <a:ext cx="1800225" cy="719138"/>
          </a:xfrm>
          <a:prstGeom prst="line">
            <a:avLst/>
          </a:prstGeom>
          <a:noFill/>
          <a:ln w="9525">
            <a:solidFill>
              <a:schemeClr val="tx1"/>
            </a:solidFill>
            <a:round/>
            <a:headEnd/>
            <a:tailEnd type="triangle" w="med" len="med"/>
          </a:ln>
          <a:effectLst/>
        </p:spPr>
        <p:txBody>
          <a:bodyPr/>
          <a:lstStyle/>
          <a:p>
            <a:endParaRPr lang="ru-RU"/>
          </a:p>
        </p:txBody>
      </p:sp>
      <p:sp>
        <p:nvSpPr>
          <p:cNvPr id="50187" name="Line 11"/>
          <p:cNvSpPr>
            <a:spLocks noChangeShapeType="1"/>
          </p:cNvSpPr>
          <p:nvPr/>
        </p:nvSpPr>
        <p:spPr bwMode="auto">
          <a:xfrm>
            <a:off x="2916238" y="2852738"/>
            <a:ext cx="1871662" cy="1439862"/>
          </a:xfrm>
          <a:prstGeom prst="line">
            <a:avLst/>
          </a:prstGeom>
          <a:noFill/>
          <a:ln w="9525">
            <a:solidFill>
              <a:schemeClr val="tx1"/>
            </a:solidFill>
            <a:round/>
            <a:headEnd/>
            <a:tailEnd type="triangle" w="med" len="med"/>
          </a:ln>
          <a:effectLst/>
        </p:spPr>
        <p:txBody>
          <a:bodyPr/>
          <a:lstStyle/>
          <a:p>
            <a:endParaRPr lang="ru-RU"/>
          </a:p>
        </p:txBody>
      </p:sp>
      <p:sp>
        <p:nvSpPr>
          <p:cNvPr id="50188" name="Line 12"/>
          <p:cNvSpPr>
            <a:spLocks noChangeShapeType="1"/>
          </p:cNvSpPr>
          <p:nvPr/>
        </p:nvSpPr>
        <p:spPr bwMode="auto">
          <a:xfrm>
            <a:off x="2843213" y="2781300"/>
            <a:ext cx="1800225" cy="2087563"/>
          </a:xfrm>
          <a:prstGeom prst="line">
            <a:avLst/>
          </a:prstGeom>
          <a:noFill/>
          <a:ln w="9525">
            <a:solidFill>
              <a:schemeClr val="tx1"/>
            </a:solidFill>
            <a:round/>
            <a:headEnd/>
            <a:tailEnd type="triangle" w="med" len="med"/>
          </a:ln>
          <a:effectLst/>
        </p:spPr>
        <p:txBody>
          <a:bodyPr/>
          <a:lstStyle/>
          <a:p>
            <a:endParaRPr lang="ru-RU"/>
          </a:p>
        </p:txBody>
      </p:sp>
      <p:sp>
        <p:nvSpPr>
          <p:cNvPr id="50189" name="Line 13"/>
          <p:cNvSpPr>
            <a:spLocks noChangeShapeType="1"/>
          </p:cNvSpPr>
          <p:nvPr/>
        </p:nvSpPr>
        <p:spPr bwMode="auto">
          <a:xfrm>
            <a:off x="2916238" y="2781300"/>
            <a:ext cx="1727200" cy="2808288"/>
          </a:xfrm>
          <a:prstGeom prst="line">
            <a:avLst/>
          </a:prstGeom>
          <a:noFill/>
          <a:ln w="9525">
            <a:solidFill>
              <a:schemeClr val="tx1"/>
            </a:solidFill>
            <a:round/>
            <a:headEnd/>
            <a:tailEnd type="triangle" w="med" len="med"/>
          </a:ln>
          <a:effectLst/>
        </p:spPr>
        <p:txBody>
          <a:bodyPr/>
          <a:lstStyle/>
          <a:p>
            <a:endParaRPr lang="ru-RU"/>
          </a:p>
        </p:txBody>
      </p:sp>
      <p:sp>
        <p:nvSpPr>
          <p:cNvPr id="50190" name="Line 14"/>
          <p:cNvSpPr>
            <a:spLocks noChangeShapeType="1"/>
          </p:cNvSpPr>
          <p:nvPr/>
        </p:nvSpPr>
        <p:spPr bwMode="auto">
          <a:xfrm>
            <a:off x="2916238" y="2852738"/>
            <a:ext cx="1727200" cy="3384550"/>
          </a:xfrm>
          <a:prstGeom prst="line">
            <a:avLst/>
          </a:prstGeom>
          <a:noFill/>
          <a:ln w="9525">
            <a:solidFill>
              <a:schemeClr val="tx1"/>
            </a:solidFill>
            <a:round/>
            <a:headEnd/>
            <a:tailEnd type="triangle" w="med" len="med"/>
          </a:ln>
          <a:effectLst/>
        </p:spPr>
        <p:txBody>
          <a:bodyPr/>
          <a:lstStyle/>
          <a:p>
            <a:endParaRPr lang="ru-RU"/>
          </a:p>
        </p:txBody>
      </p:sp>
      <p:sp>
        <p:nvSpPr>
          <p:cNvPr id="50191" name="WordArt 15" descr="Бумажный пакет"/>
          <p:cNvSpPr>
            <a:spLocks noChangeArrowheads="1" noChangeShapeType="1" noTextEdit="1"/>
          </p:cNvSpPr>
          <p:nvPr/>
        </p:nvSpPr>
        <p:spPr bwMode="auto">
          <a:xfrm>
            <a:off x="2627313" y="3789363"/>
            <a:ext cx="2371725" cy="685800"/>
          </a:xfrm>
          <a:prstGeom prst="rect">
            <a:avLst/>
          </a:prstGeom>
        </p:spPr>
        <p:txBody>
          <a:bodyPr wrap="none" fromWordArt="1">
            <a:prstTxWarp prst="textPlain">
              <a:avLst>
                <a:gd name="adj" fmla="val 50000"/>
              </a:avLst>
            </a:prstTxWarp>
          </a:bodyPr>
          <a:lstStyle/>
          <a:p>
            <a:pPr algn="ctr"/>
            <a:r>
              <a:rPr lang="ru-RU" sz="2400" kern="10" dirty="0">
                <a:ln w="9525">
                  <a:solidFill>
                    <a:srgbClr val="008000"/>
                  </a:solidFill>
                  <a:round/>
                  <a:headEnd/>
                  <a:tailEnd/>
                </a:ln>
                <a:blipFill dpi="0" rotWithShape="0">
                  <a:blip r:embed="rId2"/>
                  <a:srcRect/>
                  <a:tile tx="0" ty="0" sx="100000" sy="100000" flip="none" algn="tl"/>
                </a:blipFill>
                <a:latin typeface="Times New Roman"/>
                <a:cs typeface="Times New Roman"/>
              </a:rPr>
              <a:t>частные переводы</a:t>
            </a:r>
          </a:p>
          <a:p>
            <a:pPr algn="ctr"/>
            <a:r>
              <a:rPr lang="ru-RU" sz="2400" kern="10" dirty="0">
                <a:ln w="9525">
                  <a:solidFill>
                    <a:srgbClr val="008000"/>
                  </a:solidFill>
                  <a:round/>
                  <a:headEnd/>
                  <a:tailEnd/>
                </a:ln>
                <a:blipFill dpi="0" rotWithShape="0">
                  <a:blip r:embed="rId2"/>
                  <a:srcRect/>
                  <a:tile tx="0" ty="0" sx="100000" sy="100000" flip="none" algn="tl"/>
                </a:blipFill>
                <a:latin typeface="Times New Roman"/>
                <a:cs typeface="Times New Roman"/>
              </a:rPr>
              <a:t>(займы)</a:t>
            </a:r>
          </a:p>
        </p:txBody>
      </p:sp>
      <p:sp>
        <p:nvSpPr>
          <p:cNvPr id="50192" name="Rectangle 16"/>
          <p:cNvSpPr>
            <a:spLocks noChangeArrowheads="1"/>
          </p:cNvSpPr>
          <p:nvPr/>
        </p:nvSpPr>
        <p:spPr bwMode="auto">
          <a:xfrm>
            <a:off x="4716463" y="2565400"/>
            <a:ext cx="1079500" cy="504825"/>
          </a:xfrm>
          <a:prstGeom prst="rect">
            <a:avLst/>
          </a:prstGeom>
          <a:solidFill>
            <a:schemeClr val="accent1"/>
          </a:solidFill>
          <a:ln w="9525">
            <a:solidFill>
              <a:schemeClr val="tx1"/>
            </a:solidFill>
            <a:miter lim="800000"/>
            <a:headEnd/>
            <a:tailEnd/>
          </a:ln>
          <a:effectLst/>
        </p:spPr>
        <p:txBody>
          <a:bodyPr wrap="none" anchor="ctr"/>
          <a:lstStyle/>
          <a:p>
            <a:endParaRPr lang="ru-RU"/>
          </a:p>
        </p:txBody>
      </p:sp>
      <p:sp>
        <p:nvSpPr>
          <p:cNvPr id="50193" name="Rectangle 17"/>
          <p:cNvSpPr>
            <a:spLocks noChangeArrowheads="1"/>
          </p:cNvSpPr>
          <p:nvPr/>
        </p:nvSpPr>
        <p:spPr bwMode="auto">
          <a:xfrm>
            <a:off x="4716463" y="3213100"/>
            <a:ext cx="1079500" cy="504825"/>
          </a:xfrm>
          <a:prstGeom prst="rect">
            <a:avLst/>
          </a:prstGeom>
          <a:solidFill>
            <a:schemeClr val="accent1"/>
          </a:solidFill>
          <a:ln w="9525">
            <a:solidFill>
              <a:schemeClr val="tx1"/>
            </a:solidFill>
            <a:miter lim="800000"/>
            <a:headEnd/>
            <a:tailEnd/>
          </a:ln>
          <a:effectLst/>
        </p:spPr>
        <p:txBody>
          <a:bodyPr wrap="none" anchor="ctr"/>
          <a:lstStyle/>
          <a:p>
            <a:endParaRPr lang="ru-RU"/>
          </a:p>
        </p:txBody>
      </p:sp>
      <p:sp>
        <p:nvSpPr>
          <p:cNvPr id="50194" name="Rectangle 18"/>
          <p:cNvSpPr>
            <a:spLocks noChangeArrowheads="1"/>
          </p:cNvSpPr>
          <p:nvPr/>
        </p:nvSpPr>
        <p:spPr bwMode="auto">
          <a:xfrm>
            <a:off x="4787900" y="4005263"/>
            <a:ext cx="1079500" cy="503237"/>
          </a:xfrm>
          <a:prstGeom prst="rect">
            <a:avLst/>
          </a:prstGeom>
          <a:solidFill>
            <a:schemeClr val="accent1"/>
          </a:solidFill>
          <a:ln w="9525">
            <a:solidFill>
              <a:schemeClr val="tx1"/>
            </a:solidFill>
            <a:miter lim="800000"/>
            <a:headEnd/>
            <a:tailEnd/>
          </a:ln>
          <a:effectLst/>
        </p:spPr>
        <p:txBody>
          <a:bodyPr wrap="none" anchor="ctr"/>
          <a:lstStyle/>
          <a:p>
            <a:endParaRPr lang="ru-RU"/>
          </a:p>
        </p:txBody>
      </p:sp>
      <p:sp>
        <p:nvSpPr>
          <p:cNvPr id="50195" name="Rectangle 19"/>
          <p:cNvSpPr>
            <a:spLocks noChangeArrowheads="1"/>
          </p:cNvSpPr>
          <p:nvPr/>
        </p:nvSpPr>
        <p:spPr bwMode="auto">
          <a:xfrm>
            <a:off x="4716463" y="4652963"/>
            <a:ext cx="1079500" cy="504825"/>
          </a:xfrm>
          <a:prstGeom prst="rect">
            <a:avLst/>
          </a:prstGeom>
          <a:solidFill>
            <a:schemeClr val="accent1"/>
          </a:solidFill>
          <a:ln w="9525">
            <a:solidFill>
              <a:schemeClr val="tx1"/>
            </a:solidFill>
            <a:miter lim="800000"/>
            <a:headEnd/>
            <a:tailEnd/>
          </a:ln>
          <a:effectLst/>
        </p:spPr>
        <p:txBody>
          <a:bodyPr wrap="none" anchor="ctr"/>
          <a:lstStyle/>
          <a:p>
            <a:endParaRPr lang="ru-RU"/>
          </a:p>
        </p:txBody>
      </p:sp>
      <p:sp>
        <p:nvSpPr>
          <p:cNvPr id="50196" name="Rectangle 20"/>
          <p:cNvSpPr>
            <a:spLocks noChangeArrowheads="1"/>
          </p:cNvSpPr>
          <p:nvPr/>
        </p:nvSpPr>
        <p:spPr bwMode="auto">
          <a:xfrm>
            <a:off x="4716463" y="5373688"/>
            <a:ext cx="1079500" cy="504825"/>
          </a:xfrm>
          <a:prstGeom prst="rect">
            <a:avLst/>
          </a:prstGeom>
          <a:solidFill>
            <a:schemeClr val="accent1"/>
          </a:solidFill>
          <a:ln w="9525">
            <a:solidFill>
              <a:schemeClr val="tx1"/>
            </a:solidFill>
            <a:miter lim="800000"/>
            <a:headEnd/>
            <a:tailEnd/>
          </a:ln>
          <a:effectLst/>
        </p:spPr>
        <p:txBody>
          <a:bodyPr wrap="none" anchor="ctr"/>
          <a:lstStyle/>
          <a:p>
            <a:endParaRPr lang="ru-RU"/>
          </a:p>
        </p:txBody>
      </p:sp>
      <p:sp>
        <p:nvSpPr>
          <p:cNvPr id="50197" name="Rectangle 21"/>
          <p:cNvSpPr>
            <a:spLocks noChangeArrowheads="1"/>
          </p:cNvSpPr>
          <p:nvPr/>
        </p:nvSpPr>
        <p:spPr bwMode="auto">
          <a:xfrm>
            <a:off x="4716463" y="6165850"/>
            <a:ext cx="1079500" cy="503238"/>
          </a:xfrm>
          <a:prstGeom prst="rect">
            <a:avLst/>
          </a:prstGeom>
          <a:solidFill>
            <a:schemeClr val="accent1"/>
          </a:solidFill>
          <a:ln w="9525">
            <a:solidFill>
              <a:schemeClr val="tx1"/>
            </a:solidFill>
            <a:miter lim="800000"/>
            <a:headEnd/>
            <a:tailEnd/>
          </a:ln>
          <a:effectLst/>
        </p:spPr>
        <p:txBody>
          <a:bodyPr wrap="none" anchor="ctr"/>
          <a:lstStyle/>
          <a:p>
            <a:endParaRPr lang="ru-RU"/>
          </a:p>
        </p:txBody>
      </p:sp>
      <p:sp>
        <p:nvSpPr>
          <p:cNvPr id="50198" name="Line 22"/>
          <p:cNvSpPr>
            <a:spLocks noChangeShapeType="1"/>
          </p:cNvSpPr>
          <p:nvPr/>
        </p:nvSpPr>
        <p:spPr bwMode="auto">
          <a:xfrm>
            <a:off x="5795963" y="2636838"/>
            <a:ext cx="863600" cy="1655762"/>
          </a:xfrm>
          <a:prstGeom prst="line">
            <a:avLst/>
          </a:prstGeom>
          <a:noFill/>
          <a:ln w="9525">
            <a:solidFill>
              <a:schemeClr val="tx1"/>
            </a:solidFill>
            <a:round/>
            <a:headEnd/>
            <a:tailEnd type="triangle" w="med" len="med"/>
          </a:ln>
          <a:effectLst/>
        </p:spPr>
        <p:txBody>
          <a:bodyPr/>
          <a:lstStyle/>
          <a:p>
            <a:endParaRPr lang="ru-RU"/>
          </a:p>
        </p:txBody>
      </p:sp>
      <p:sp>
        <p:nvSpPr>
          <p:cNvPr id="50199" name="Line 23"/>
          <p:cNvSpPr>
            <a:spLocks noChangeShapeType="1"/>
          </p:cNvSpPr>
          <p:nvPr/>
        </p:nvSpPr>
        <p:spPr bwMode="auto">
          <a:xfrm>
            <a:off x="5795963" y="3429000"/>
            <a:ext cx="863600" cy="936625"/>
          </a:xfrm>
          <a:prstGeom prst="line">
            <a:avLst/>
          </a:prstGeom>
          <a:noFill/>
          <a:ln w="9525">
            <a:solidFill>
              <a:schemeClr val="tx1"/>
            </a:solidFill>
            <a:round/>
            <a:headEnd/>
            <a:tailEnd type="triangle" w="med" len="med"/>
          </a:ln>
          <a:effectLst/>
        </p:spPr>
        <p:txBody>
          <a:bodyPr/>
          <a:lstStyle/>
          <a:p>
            <a:endParaRPr lang="ru-RU"/>
          </a:p>
        </p:txBody>
      </p:sp>
      <p:sp>
        <p:nvSpPr>
          <p:cNvPr id="50200" name="Line 24"/>
          <p:cNvSpPr>
            <a:spLocks noChangeShapeType="1"/>
          </p:cNvSpPr>
          <p:nvPr/>
        </p:nvSpPr>
        <p:spPr bwMode="auto">
          <a:xfrm>
            <a:off x="5867400" y="4292600"/>
            <a:ext cx="792163" cy="71438"/>
          </a:xfrm>
          <a:prstGeom prst="line">
            <a:avLst/>
          </a:prstGeom>
          <a:noFill/>
          <a:ln w="9525">
            <a:solidFill>
              <a:schemeClr val="tx1"/>
            </a:solidFill>
            <a:round/>
            <a:headEnd/>
            <a:tailEnd type="triangle" w="med" len="med"/>
          </a:ln>
          <a:effectLst/>
        </p:spPr>
        <p:txBody>
          <a:bodyPr/>
          <a:lstStyle/>
          <a:p>
            <a:endParaRPr lang="ru-RU"/>
          </a:p>
        </p:txBody>
      </p:sp>
      <p:sp>
        <p:nvSpPr>
          <p:cNvPr id="50201" name="Line 25"/>
          <p:cNvSpPr>
            <a:spLocks noChangeShapeType="1"/>
          </p:cNvSpPr>
          <p:nvPr/>
        </p:nvSpPr>
        <p:spPr bwMode="auto">
          <a:xfrm flipV="1">
            <a:off x="5795963" y="4437063"/>
            <a:ext cx="792162" cy="504825"/>
          </a:xfrm>
          <a:prstGeom prst="line">
            <a:avLst/>
          </a:prstGeom>
          <a:noFill/>
          <a:ln w="9525">
            <a:solidFill>
              <a:schemeClr val="tx1"/>
            </a:solidFill>
            <a:round/>
            <a:headEnd/>
            <a:tailEnd type="triangle" w="med" len="med"/>
          </a:ln>
          <a:effectLst/>
        </p:spPr>
        <p:txBody>
          <a:bodyPr/>
          <a:lstStyle/>
          <a:p>
            <a:endParaRPr lang="ru-RU"/>
          </a:p>
        </p:txBody>
      </p:sp>
      <p:sp>
        <p:nvSpPr>
          <p:cNvPr id="50202" name="Line 26"/>
          <p:cNvSpPr>
            <a:spLocks noChangeShapeType="1"/>
          </p:cNvSpPr>
          <p:nvPr/>
        </p:nvSpPr>
        <p:spPr bwMode="auto">
          <a:xfrm flipV="1">
            <a:off x="5724525" y="4365625"/>
            <a:ext cx="936625" cy="1081088"/>
          </a:xfrm>
          <a:prstGeom prst="line">
            <a:avLst/>
          </a:prstGeom>
          <a:noFill/>
          <a:ln w="9525">
            <a:solidFill>
              <a:schemeClr val="tx1"/>
            </a:solidFill>
            <a:round/>
            <a:headEnd/>
            <a:tailEnd type="triangle" w="med" len="med"/>
          </a:ln>
          <a:effectLst/>
        </p:spPr>
        <p:txBody>
          <a:bodyPr/>
          <a:lstStyle/>
          <a:p>
            <a:endParaRPr lang="ru-RU"/>
          </a:p>
        </p:txBody>
      </p:sp>
      <p:sp>
        <p:nvSpPr>
          <p:cNvPr id="50203" name="Line 27"/>
          <p:cNvSpPr>
            <a:spLocks noChangeShapeType="1"/>
          </p:cNvSpPr>
          <p:nvPr/>
        </p:nvSpPr>
        <p:spPr bwMode="auto">
          <a:xfrm flipV="1">
            <a:off x="5795963" y="4365625"/>
            <a:ext cx="863600" cy="2087563"/>
          </a:xfrm>
          <a:prstGeom prst="line">
            <a:avLst/>
          </a:prstGeom>
          <a:noFill/>
          <a:ln w="9525">
            <a:solidFill>
              <a:schemeClr val="tx1"/>
            </a:solidFill>
            <a:round/>
            <a:headEnd/>
            <a:tailEnd type="triangle" w="med" len="med"/>
          </a:ln>
          <a:effectLst/>
        </p:spPr>
        <p:txBody>
          <a:bodyPr/>
          <a:lstStyle/>
          <a:p>
            <a:endParaRPr lang="ru-RU"/>
          </a:p>
        </p:txBody>
      </p:sp>
      <p:sp>
        <p:nvSpPr>
          <p:cNvPr id="50204" name="Rectangle 28"/>
          <p:cNvSpPr>
            <a:spLocks noChangeArrowheads="1"/>
          </p:cNvSpPr>
          <p:nvPr/>
        </p:nvSpPr>
        <p:spPr bwMode="auto">
          <a:xfrm>
            <a:off x="6732588" y="3933825"/>
            <a:ext cx="433387" cy="914400"/>
          </a:xfrm>
          <a:prstGeom prst="rect">
            <a:avLst/>
          </a:prstGeom>
          <a:solidFill>
            <a:schemeClr val="accent1"/>
          </a:solidFill>
          <a:ln w="9525">
            <a:solidFill>
              <a:schemeClr val="tx1"/>
            </a:solidFill>
            <a:miter lim="800000"/>
            <a:headEnd/>
            <a:tailEnd/>
          </a:ln>
          <a:effectLst/>
        </p:spPr>
        <p:txBody>
          <a:bodyPr wrap="none" anchor="ctr"/>
          <a:lstStyle/>
          <a:p>
            <a:endParaRPr lang="ru-RU"/>
          </a:p>
        </p:txBody>
      </p:sp>
      <p:sp>
        <p:nvSpPr>
          <p:cNvPr id="50205" name="AutoShape 29"/>
          <p:cNvSpPr>
            <a:spLocks noChangeArrowheads="1"/>
          </p:cNvSpPr>
          <p:nvPr/>
        </p:nvSpPr>
        <p:spPr bwMode="auto">
          <a:xfrm rot="16200000">
            <a:off x="538956" y="3788570"/>
            <a:ext cx="1584325" cy="1008062"/>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a:effectLst/>
        </p:spPr>
        <p:txBody>
          <a:bodyPr wrap="none" anchor="ctr"/>
          <a:lstStyle/>
          <a:p>
            <a:endParaRPr lang="ru-RU"/>
          </a:p>
        </p:txBody>
      </p:sp>
      <p:sp>
        <p:nvSpPr>
          <p:cNvPr id="50206" name="WordArt 30" descr="Бумажный пакет"/>
          <p:cNvSpPr>
            <a:spLocks noChangeArrowheads="1" noChangeShapeType="1" noTextEdit="1"/>
          </p:cNvSpPr>
          <p:nvPr/>
        </p:nvSpPr>
        <p:spPr bwMode="auto">
          <a:xfrm>
            <a:off x="6084888" y="5157788"/>
            <a:ext cx="1990725" cy="885825"/>
          </a:xfrm>
          <a:prstGeom prst="rect">
            <a:avLst/>
          </a:prstGeom>
        </p:spPr>
        <p:txBody>
          <a:bodyPr wrap="none" fromWordArt="1">
            <a:prstTxWarp prst="textPlain">
              <a:avLst>
                <a:gd name="adj" fmla="val 50000"/>
              </a:avLst>
            </a:prstTxWarp>
          </a:bodyPr>
          <a:lstStyle/>
          <a:p>
            <a:pPr algn="ctr"/>
            <a:r>
              <a:rPr lang="ru-RU" sz="2000" kern="10" dirty="0">
                <a:ln w="9525">
                  <a:solidFill>
                    <a:srgbClr val="008000"/>
                  </a:solidFill>
                  <a:round/>
                  <a:headEnd/>
                  <a:tailEnd/>
                </a:ln>
                <a:blipFill dpi="0" rotWithShape="0">
                  <a:blip r:embed="rId2"/>
                  <a:srcRect/>
                  <a:tile tx="0" ty="0" sx="100000" sy="100000" flip="none" algn="tl"/>
                </a:blipFill>
                <a:latin typeface="Times New Roman"/>
                <a:cs typeface="Times New Roman"/>
              </a:rPr>
              <a:t>снятие наличных</a:t>
            </a:r>
          </a:p>
          <a:p>
            <a:pPr algn="ctr"/>
            <a:r>
              <a:rPr lang="ru-RU" sz="2000" kern="10" dirty="0">
                <a:ln w="9525">
                  <a:solidFill>
                    <a:srgbClr val="008000"/>
                  </a:solidFill>
                  <a:round/>
                  <a:headEnd/>
                  <a:tailEnd/>
                </a:ln>
                <a:blipFill dpi="0" rotWithShape="0">
                  <a:blip r:embed="rId2"/>
                  <a:srcRect/>
                  <a:tile tx="0" ty="0" sx="100000" sy="100000" flip="none" algn="tl"/>
                </a:blipFill>
                <a:latin typeface="Times New Roman"/>
                <a:cs typeface="Times New Roman"/>
              </a:rPr>
              <a:t>и</a:t>
            </a:r>
          </a:p>
          <a:p>
            <a:pPr algn="ctr"/>
            <a:r>
              <a:rPr lang="ru-RU" sz="2000" kern="10" dirty="0">
                <a:ln w="9525">
                  <a:solidFill>
                    <a:srgbClr val="008000"/>
                  </a:solidFill>
                  <a:round/>
                  <a:headEnd/>
                  <a:tailEnd/>
                </a:ln>
                <a:blipFill dpi="0" rotWithShape="0">
                  <a:blip r:embed="rId2"/>
                  <a:srcRect/>
                  <a:tile tx="0" ty="0" sx="100000" sy="100000" flip="none" algn="tl"/>
                </a:blipFill>
                <a:latin typeface="Times New Roman"/>
                <a:cs typeface="Times New Roman"/>
              </a:rPr>
              <a:t> передача курьеру</a:t>
            </a:r>
          </a:p>
        </p:txBody>
      </p:sp>
      <p:sp>
        <p:nvSpPr>
          <p:cNvPr id="50207" name="WordArt 31" descr="Бумажный пакет"/>
          <p:cNvSpPr>
            <a:spLocks noChangeArrowheads="1" noChangeShapeType="1" noTextEdit="1"/>
          </p:cNvSpPr>
          <p:nvPr/>
        </p:nvSpPr>
        <p:spPr bwMode="auto">
          <a:xfrm>
            <a:off x="6896100" y="2636838"/>
            <a:ext cx="2247900" cy="685800"/>
          </a:xfrm>
          <a:prstGeom prst="rect">
            <a:avLst/>
          </a:prstGeom>
        </p:spPr>
        <p:txBody>
          <a:bodyPr wrap="none" fromWordArt="1">
            <a:prstTxWarp prst="textPlain">
              <a:avLst>
                <a:gd name="adj" fmla="val 50000"/>
              </a:avLst>
            </a:prstTxWarp>
          </a:bodyPr>
          <a:lstStyle/>
          <a:p>
            <a:pPr algn="ctr"/>
            <a:r>
              <a:rPr lang="ru-RU" sz="2400" kern="10" dirty="0">
                <a:ln w="9525">
                  <a:solidFill>
                    <a:srgbClr val="008000"/>
                  </a:solidFill>
                  <a:round/>
                  <a:headEnd/>
                  <a:tailEnd/>
                </a:ln>
                <a:blipFill dpi="0" rotWithShape="0">
                  <a:blip r:embed="rId2"/>
                  <a:srcRect/>
                  <a:tile tx="0" ty="0" sx="100000" sy="100000" flip="none" algn="tl"/>
                </a:blipFill>
                <a:latin typeface="Times New Roman"/>
                <a:cs typeface="Times New Roman"/>
              </a:rPr>
              <a:t>передача </a:t>
            </a:r>
          </a:p>
          <a:p>
            <a:pPr algn="ctr"/>
            <a:r>
              <a:rPr lang="ru-RU" sz="2400" kern="10" dirty="0">
                <a:ln w="9525">
                  <a:solidFill>
                    <a:srgbClr val="008000"/>
                  </a:solidFill>
                  <a:round/>
                  <a:headEnd/>
                  <a:tailEnd/>
                </a:ln>
                <a:blipFill dpi="0" rotWithShape="0">
                  <a:blip r:embed="rId2"/>
                  <a:srcRect/>
                  <a:tile tx="0" ty="0" sx="100000" sy="100000" flip="none" algn="tl"/>
                </a:blipFill>
                <a:latin typeface="Times New Roman"/>
                <a:cs typeface="Times New Roman"/>
              </a:rPr>
              <a:t>террористам</a:t>
            </a:r>
          </a:p>
        </p:txBody>
      </p:sp>
      <p:sp>
        <p:nvSpPr>
          <p:cNvPr id="50209" name="WordArt 33"/>
          <p:cNvSpPr>
            <a:spLocks noChangeArrowheads="1" noChangeShapeType="1" noTextEdit="1"/>
          </p:cNvSpPr>
          <p:nvPr/>
        </p:nvSpPr>
        <p:spPr bwMode="auto">
          <a:xfrm rot="16200000">
            <a:off x="3344862" y="4224338"/>
            <a:ext cx="4017963" cy="700088"/>
          </a:xfrm>
          <a:prstGeom prst="rect">
            <a:avLst/>
          </a:prstGeom>
        </p:spPr>
        <p:txBody>
          <a:bodyPr wrap="none" fromWordArt="1">
            <a:prstTxWarp prst="textPlain">
              <a:avLst>
                <a:gd name="adj" fmla="val 50000"/>
              </a:avLst>
            </a:prstTxWarp>
          </a:bodyPr>
          <a:lstStyle/>
          <a:p>
            <a:pPr algn="ctr"/>
            <a:r>
              <a:rPr lang="ru-RU" sz="3600" kern="10">
                <a:ln w="9525">
                  <a:solidFill>
                    <a:srgbClr val="000000"/>
                  </a:solidFill>
                  <a:round/>
                  <a:headEnd/>
                  <a:tailEnd/>
                </a:ln>
                <a:solidFill>
                  <a:srgbClr val="800080"/>
                </a:solidFill>
                <a:latin typeface="Arial"/>
                <a:cs typeface="Arial"/>
              </a:rPr>
              <a:t>счета физлиц</a:t>
            </a:r>
          </a:p>
        </p:txBody>
      </p:sp>
      <p:sp>
        <p:nvSpPr>
          <p:cNvPr id="50210" name="AutoShape 34"/>
          <p:cNvSpPr>
            <a:spLocks noChangeArrowheads="1"/>
          </p:cNvSpPr>
          <p:nvPr/>
        </p:nvSpPr>
        <p:spPr bwMode="auto">
          <a:xfrm>
            <a:off x="900113" y="5157788"/>
            <a:ext cx="914400" cy="914400"/>
          </a:xfrm>
          <a:prstGeom prst="smileyFace">
            <a:avLst>
              <a:gd name="adj" fmla="val 4653"/>
            </a:avLst>
          </a:prstGeom>
          <a:solidFill>
            <a:schemeClr val="accent1"/>
          </a:solidFill>
          <a:ln w="9525">
            <a:solidFill>
              <a:schemeClr val="tx1"/>
            </a:solidFill>
            <a:round/>
            <a:headEnd/>
            <a:tailEnd/>
          </a:ln>
          <a:effectLst/>
        </p:spPr>
        <p:txBody>
          <a:bodyPr wrap="none" anchor="ctr"/>
          <a:lstStyle/>
          <a:p>
            <a:endParaRPr lang="ru-RU"/>
          </a:p>
        </p:txBody>
      </p:sp>
      <p:sp>
        <p:nvSpPr>
          <p:cNvPr id="50211" name="Line 35"/>
          <p:cNvSpPr>
            <a:spLocks noChangeShapeType="1"/>
          </p:cNvSpPr>
          <p:nvPr/>
        </p:nvSpPr>
        <p:spPr bwMode="auto">
          <a:xfrm flipV="1">
            <a:off x="7235825" y="3500438"/>
            <a:ext cx="792163" cy="936625"/>
          </a:xfrm>
          <a:prstGeom prst="line">
            <a:avLst/>
          </a:prstGeom>
          <a:noFill/>
          <a:ln w="57150">
            <a:solidFill>
              <a:schemeClr val="tx1"/>
            </a:solidFill>
            <a:round/>
            <a:headEnd/>
            <a:tailEnd type="triangle" w="med" len="med"/>
          </a:ln>
          <a:effectLst/>
        </p:spPr>
        <p:txBody>
          <a:bodyPr/>
          <a:lstStyle/>
          <a:p>
            <a:endParaRPr lang="ru-RU"/>
          </a:p>
        </p:txBody>
      </p:sp>
    </p:spTree>
    <p:extLst>
      <p:ext uri="{BB962C8B-B14F-4D97-AF65-F5344CB8AC3E}">
        <p14:creationId xmlns:p14="http://schemas.microsoft.com/office/powerpoint/2010/main" val="2906323697"/>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WordArt 2"/>
          <p:cNvSpPr>
            <a:spLocks noChangeArrowheads="1" noChangeShapeType="1" noTextEdit="1"/>
          </p:cNvSpPr>
          <p:nvPr/>
        </p:nvSpPr>
        <p:spPr bwMode="auto">
          <a:xfrm>
            <a:off x="29256" y="1463675"/>
            <a:ext cx="3673475" cy="668338"/>
          </a:xfrm>
          <a:prstGeom prst="rect">
            <a:avLst/>
          </a:prstGeom>
        </p:spPr>
        <p:txBody>
          <a:bodyPr spcFirstLastPara="1" wrap="none" fromWordArt="1">
            <a:prstTxWarp prst="textArchUp">
              <a:avLst>
                <a:gd name="adj" fmla="val 10800000"/>
              </a:avLst>
            </a:prstTxWarp>
          </a:bodyPr>
          <a:lstStyle/>
          <a:p>
            <a:pPr algn="ctr"/>
            <a:r>
              <a:rPr lang="ru-RU" sz="2400" kern="10" dirty="0">
                <a:ln w="9525">
                  <a:solidFill>
                    <a:srgbClr val="000000"/>
                  </a:solidFill>
                  <a:round/>
                  <a:headEnd/>
                  <a:tailEnd/>
                </a:ln>
                <a:solidFill>
                  <a:srgbClr val="000000"/>
                </a:solidFill>
                <a:latin typeface="Arial"/>
                <a:cs typeface="Arial"/>
              </a:rPr>
              <a:t>Экономически</a:t>
            </a:r>
          </a:p>
          <a:p>
            <a:pPr algn="ctr"/>
            <a:r>
              <a:rPr lang="ru-RU" sz="2400" kern="10" dirty="0">
                <a:ln w="9525">
                  <a:solidFill>
                    <a:srgbClr val="000000"/>
                  </a:solidFill>
                  <a:round/>
                  <a:headEnd/>
                  <a:tailEnd/>
                </a:ln>
                <a:solidFill>
                  <a:srgbClr val="000000"/>
                </a:solidFill>
                <a:latin typeface="Arial"/>
                <a:cs typeface="Arial"/>
              </a:rPr>
              <a:t> развитая страна </a:t>
            </a:r>
          </a:p>
          <a:p>
            <a:pPr algn="ctr"/>
            <a:r>
              <a:rPr lang="ru-RU" sz="2400" kern="10" dirty="0">
                <a:ln w="9525">
                  <a:solidFill>
                    <a:srgbClr val="000000"/>
                  </a:solidFill>
                  <a:round/>
                  <a:headEnd/>
                  <a:tailEnd/>
                </a:ln>
                <a:solidFill>
                  <a:srgbClr val="000000"/>
                </a:solidFill>
                <a:latin typeface="Arial"/>
                <a:cs typeface="Arial"/>
              </a:rPr>
              <a:t>(регион)</a:t>
            </a:r>
          </a:p>
        </p:txBody>
      </p:sp>
      <p:sp>
        <p:nvSpPr>
          <p:cNvPr id="51203" name="Line 3"/>
          <p:cNvSpPr>
            <a:spLocks noChangeShapeType="1"/>
          </p:cNvSpPr>
          <p:nvPr/>
        </p:nvSpPr>
        <p:spPr bwMode="auto">
          <a:xfrm flipH="1">
            <a:off x="3779838" y="404813"/>
            <a:ext cx="71437" cy="5402262"/>
          </a:xfrm>
          <a:prstGeom prst="line">
            <a:avLst/>
          </a:prstGeom>
          <a:noFill/>
          <a:ln w="25400">
            <a:solidFill>
              <a:schemeClr val="tx1"/>
            </a:solidFill>
            <a:round/>
            <a:headEnd/>
            <a:tailEnd/>
          </a:ln>
          <a:effectLst/>
        </p:spPr>
        <p:txBody>
          <a:bodyPr/>
          <a:lstStyle/>
          <a:p>
            <a:endParaRPr lang="ru-RU"/>
          </a:p>
        </p:txBody>
      </p:sp>
      <p:sp>
        <p:nvSpPr>
          <p:cNvPr id="51204" name="Rectangle 4"/>
          <p:cNvSpPr>
            <a:spLocks noChangeArrowheads="1"/>
          </p:cNvSpPr>
          <p:nvPr/>
        </p:nvSpPr>
        <p:spPr bwMode="auto">
          <a:xfrm>
            <a:off x="179388" y="1916113"/>
            <a:ext cx="900112" cy="431800"/>
          </a:xfrm>
          <a:prstGeom prst="rect">
            <a:avLst/>
          </a:prstGeom>
          <a:solidFill>
            <a:schemeClr val="accent1"/>
          </a:solidFill>
          <a:ln w="9525">
            <a:solidFill>
              <a:schemeClr val="tx1"/>
            </a:solidFill>
            <a:miter lim="800000"/>
            <a:headEnd/>
            <a:tailEnd/>
          </a:ln>
          <a:effectLst/>
        </p:spPr>
        <p:txBody>
          <a:bodyPr wrap="none" anchor="ctr"/>
          <a:lstStyle/>
          <a:p>
            <a:endParaRPr lang="ru-RU"/>
          </a:p>
        </p:txBody>
      </p:sp>
      <p:sp>
        <p:nvSpPr>
          <p:cNvPr id="51205" name="Rectangle 5"/>
          <p:cNvSpPr>
            <a:spLocks noChangeArrowheads="1"/>
          </p:cNvSpPr>
          <p:nvPr/>
        </p:nvSpPr>
        <p:spPr bwMode="auto">
          <a:xfrm>
            <a:off x="179388" y="2708275"/>
            <a:ext cx="900112" cy="431800"/>
          </a:xfrm>
          <a:prstGeom prst="rect">
            <a:avLst/>
          </a:prstGeom>
          <a:solidFill>
            <a:schemeClr val="accent1"/>
          </a:solidFill>
          <a:ln w="9525">
            <a:solidFill>
              <a:schemeClr val="tx1"/>
            </a:solidFill>
            <a:miter lim="800000"/>
            <a:headEnd/>
            <a:tailEnd/>
          </a:ln>
          <a:effectLst/>
        </p:spPr>
        <p:txBody>
          <a:bodyPr wrap="none" anchor="ctr"/>
          <a:lstStyle/>
          <a:p>
            <a:endParaRPr lang="ru-RU"/>
          </a:p>
        </p:txBody>
      </p:sp>
      <p:sp>
        <p:nvSpPr>
          <p:cNvPr id="51206" name="Rectangle 6"/>
          <p:cNvSpPr>
            <a:spLocks noChangeArrowheads="1"/>
          </p:cNvSpPr>
          <p:nvPr/>
        </p:nvSpPr>
        <p:spPr bwMode="auto">
          <a:xfrm>
            <a:off x="179388" y="3500438"/>
            <a:ext cx="900112" cy="431800"/>
          </a:xfrm>
          <a:prstGeom prst="rect">
            <a:avLst/>
          </a:prstGeom>
          <a:solidFill>
            <a:schemeClr val="accent1"/>
          </a:solidFill>
          <a:ln w="9525">
            <a:solidFill>
              <a:schemeClr val="tx1"/>
            </a:solidFill>
            <a:miter lim="800000"/>
            <a:headEnd/>
            <a:tailEnd/>
          </a:ln>
          <a:effectLst/>
        </p:spPr>
        <p:txBody>
          <a:bodyPr wrap="none" anchor="ctr"/>
          <a:lstStyle/>
          <a:p>
            <a:endParaRPr lang="ru-RU"/>
          </a:p>
        </p:txBody>
      </p:sp>
      <p:sp>
        <p:nvSpPr>
          <p:cNvPr id="51207" name="Rectangle 7"/>
          <p:cNvSpPr>
            <a:spLocks noChangeArrowheads="1"/>
          </p:cNvSpPr>
          <p:nvPr/>
        </p:nvSpPr>
        <p:spPr bwMode="auto">
          <a:xfrm>
            <a:off x="179388" y="4292600"/>
            <a:ext cx="900112" cy="431800"/>
          </a:xfrm>
          <a:prstGeom prst="rect">
            <a:avLst/>
          </a:prstGeom>
          <a:solidFill>
            <a:schemeClr val="accent1"/>
          </a:solidFill>
          <a:ln w="9525">
            <a:solidFill>
              <a:schemeClr val="tx1"/>
            </a:solidFill>
            <a:miter lim="800000"/>
            <a:headEnd/>
            <a:tailEnd/>
          </a:ln>
          <a:effectLst/>
        </p:spPr>
        <p:txBody>
          <a:bodyPr wrap="none" anchor="ctr"/>
          <a:lstStyle/>
          <a:p>
            <a:endParaRPr lang="ru-RU"/>
          </a:p>
        </p:txBody>
      </p:sp>
      <p:sp>
        <p:nvSpPr>
          <p:cNvPr id="51208" name="Rectangle 8"/>
          <p:cNvSpPr>
            <a:spLocks noChangeArrowheads="1"/>
          </p:cNvSpPr>
          <p:nvPr/>
        </p:nvSpPr>
        <p:spPr bwMode="auto">
          <a:xfrm>
            <a:off x="179388" y="5229225"/>
            <a:ext cx="900112" cy="431800"/>
          </a:xfrm>
          <a:prstGeom prst="rect">
            <a:avLst/>
          </a:prstGeom>
          <a:solidFill>
            <a:schemeClr val="accent1"/>
          </a:solidFill>
          <a:ln w="9525">
            <a:solidFill>
              <a:schemeClr val="tx1"/>
            </a:solidFill>
            <a:miter lim="800000"/>
            <a:headEnd/>
            <a:tailEnd/>
          </a:ln>
          <a:effectLst/>
        </p:spPr>
        <p:txBody>
          <a:bodyPr wrap="none" anchor="ctr"/>
          <a:lstStyle/>
          <a:p>
            <a:endParaRPr lang="ru-RU"/>
          </a:p>
        </p:txBody>
      </p:sp>
      <p:sp>
        <p:nvSpPr>
          <p:cNvPr id="51209" name="Rectangle 9"/>
          <p:cNvSpPr>
            <a:spLocks noChangeArrowheads="1"/>
          </p:cNvSpPr>
          <p:nvPr/>
        </p:nvSpPr>
        <p:spPr bwMode="auto">
          <a:xfrm>
            <a:off x="2484438" y="5229225"/>
            <a:ext cx="900112" cy="431800"/>
          </a:xfrm>
          <a:prstGeom prst="rect">
            <a:avLst/>
          </a:prstGeom>
          <a:solidFill>
            <a:schemeClr val="accent1"/>
          </a:solidFill>
          <a:ln w="9525">
            <a:solidFill>
              <a:schemeClr val="tx1"/>
            </a:solidFill>
            <a:miter lim="800000"/>
            <a:headEnd/>
            <a:tailEnd/>
          </a:ln>
          <a:effectLst/>
        </p:spPr>
        <p:txBody>
          <a:bodyPr wrap="none" anchor="ctr"/>
          <a:lstStyle/>
          <a:p>
            <a:endParaRPr lang="ru-RU"/>
          </a:p>
        </p:txBody>
      </p:sp>
      <p:sp>
        <p:nvSpPr>
          <p:cNvPr id="51210" name="Rectangle 10"/>
          <p:cNvSpPr>
            <a:spLocks noChangeArrowheads="1"/>
          </p:cNvSpPr>
          <p:nvPr/>
        </p:nvSpPr>
        <p:spPr bwMode="auto">
          <a:xfrm>
            <a:off x="2484438" y="4292600"/>
            <a:ext cx="900112" cy="431800"/>
          </a:xfrm>
          <a:prstGeom prst="rect">
            <a:avLst/>
          </a:prstGeom>
          <a:solidFill>
            <a:schemeClr val="accent1"/>
          </a:solidFill>
          <a:ln w="9525">
            <a:solidFill>
              <a:schemeClr val="tx1"/>
            </a:solidFill>
            <a:miter lim="800000"/>
            <a:headEnd/>
            <a:tailEnd/>
          </a:ln>
          <a:effectLst/>
        </p:spPr>
        <p:txBody>
          <a:bodyPr wrap="none" anchor="ctr"/>
          <a:lstStyle/>
          <a:p>
            <a:endParaRPr lang="ru-RU"/>
          </a:p>
        </p:txBody>
      </p:sp>
      <p:sp>
        <p:nvSpPr>
          <p:cNvPr id="51211" name="Rectangle 11"/>
          <p:cNvSpPr>
            <a:spLocks noChangeArrowheads="1"/>
          </p:cNvSpPr>
          <p:nvPr/>
        </p:nvSpPr>
        <p:spPr bwMode="auto">
          <a:xfrm>
            <a:off x="2484438" y="3429000"/>
            <a:ext cx="900112" cy="431800"/>
          </a:xfrm>
          <a:prstGeom prst="rect">
            <a:avLst/>
          </a:prstGeom>
          <a:solidFill>
            <a:schemeClr val="accent1"/>
          </a:solidFill>
          <a:ln w="9525">
            <a:solidFill>
              <a:schemeClr val="tx1"/>
            </a:solidFill>
            <a:miter lim="800000"/>
            <a:headEnd/>
            <a:tailEnd/>
          </a:ln>
          <a:effectLst/>
        </p:spPr>
        <p:txBody>
          <a:bodyPr wrap="none" anchor="ctr"/>
          <a:lstStyle/>
          <a:p>
            <a:endParaRPr lang="ru-RU"/>
          </a:p>
        </p:txBody>
      </p:sp>
      <p:sp>
        <p:nvSpPr>
          <p:cNvPr id="51212" name="Rectangle 12"/>
          <p:cNvSpPr>
            <a:spLocks noChangeArrowheads="1"/>
          </p:cNvSpPr>
          <p:nvPr/>
        </p:nvSpPr>
        <p:spPr bwMode="auto">
          <a:xfrm>
            <a:off x="2484438" y="2636838"/>
            <a:ext cx="900112" cy="431800"/>
          </a:xfrm>
          <a:prstGeom prst="rect">
            <a:avLst/>
          </a:prstGeom>
          <a:solidFill>
            <a:schemeClr val="accent1"/>
          </a:solidFill>
          <a:ln w="9525">
            <a:solidFill>
              <a:schemeClr val="tx1"/>
            </a:solidFill>
            <a:miter lim="800000"/>
            <a:headEnd/>
            <a:tailEnd/>
          </a:ln>
          <a:effectLst/>
        </p:spPr>
        <p:txBody>
          <a:bodyPr wrap="none" anchor="ctr"/>
          <a:lstStyle/>
          <a:p>
            <a:endParaRPr lang="ru-RU"/>
          </a:p>
        </p:txBody>
      </p:sp>
      <p:sp>
        <p:nvSpPr>
          <p:cNvPr id="51213" name="Rectangle 13"/>
          <p:cNvSpPr>
            <a:spLocks noChangeArrowheads="1"/>
          </p:cNvSpPr>
          <p:nvPr/>
        </p:nvSpPr>
        <p:spPr bwMode="auto">
          <a:xfrm>
            <a:off x="2484438" y="1916113"/>
            <a:ext cx="900112" cy="431800"/>
          </a:xfrm>
          <a:prstGeom prst="rect">
            <a:avLst/>
          </a:prstGeom>
          <a:solidFill>
            <a:schemeClr val="accent1"/>
          </a:solidFill>
          <a:ln w="9525">
            <a:solidFill>
              <a:schemeClr val="tx1"/>
            </a:solidFill>
            <a:miter lim="800000"/>
            <a:headEnd/>
            <a:tailEnd/>
          </a:ln>
          <a:effectLst/>
        </p:spPr>
        <p:txBody>
          <a:bodyPr wrap="none" anchor="ctr"/>
          <a:lstStyle/>
          <a:p>
            <a:endParaRPr lang="ru-RU"/>
          </a:p>
        </p:txBody>
      </p:sp>
      <p:sp>
        <p:nvSpPr>
          <p:cNvPr id="51214" name="Line 14"/>
          <p:cNvSpPr>
            <a:spLocks noChangeShapeType="1"/>
          </p:cNvSpPr>
          <p:nvPr/>
        </p:nvSpPr>
        <p:spPr bwMode="auto">
          <a:xfrm>
            <a:off x="1116013" y="2205038"/>
            <a:ext cx="1368425" cy="0"/>
          </a:xfrm>
          <a:prstGeom prst="line">
            <a:avLst/>
          </a:prstGeom>
          <a:noFill/>
          <a:ln w="9525">
            <a:solidFill>
              <a:schemeClr val="tx1"/>
            </a:solidFill>
            <a:round/>
            <a:headEnd/>
            <a:tailEnd type="triangle" w="med" len="med"/>
          </a:ln>
          <a:effectLst/>
        </p:spPr>
        <p:txBody>
          <a:bodyPr/>
          <a:lstStyle/>
          <a:p>
            <a:endParaRPr lang="ru-RU"/>
          </a:p>
        </p:txBody>
      </p:sp>
      <p:sp>
        <p:nvSpPr>
          <p:cNvPr id="51215" name="Line 15"/>
          <p:cNvSpPr>
            <a:spLocks noChangeShapeType="1"/>
          </p:cNvSpPr>
          <p:nvPr/>
        </p:nvSpPr>
        <p:spPr bwMode="auto">
          <a:xfrm>
            <a:off x="1116013" y="2924175"/>
            <a:ext cx="1368425" cy="0"/>
          </a:xfrm>
          <a:prstGeom prst="line">
            <a:avLst/>
          </a:prstGeom>
          <a:noFill/>
          <a:ln w="9525">
            <a:solidFill>
              <a:schemeClr val="tx1"/>
            </a:solidFill>
            <a:round/>
            <a:headEnd/>
            <a:tailEnd type="triangle" w="med" len="med"/>
          </a:ln>
          <a:effectLst/>
        </p:spPr>
        <p:txBody>
          <a:bodyPr/>
          <a:lstStyle/>
          <a:p>
            <a:endParaRPr lang="ru-RU"/>
          </a:p>
        </p:txBody>
      </p:sp>
      <p:sp>
        <p:nvSpPr>
          <p:cNvPr id="51216" name="Line 16"/>
          <p:cNvSpPr>
            <a:spLocks noChangeShapeType="1"/>
          </p:cNvSpPr>
          <p:nvPr/>
        </p:nvSpPr>
        <p:spPr bwMode="auto">
          <a:xfrm>
            <a:off x="1116013" y="3716338"/>
            <a:ext cx="1368425" cy="0"/>
          </a:xfrm>
          <a:prstGeom prst="line">
            <a:avLst/>
          </a:prstGeom>
          <a:noFill/>
          <a:ln w="9525">
            <a:solidFill>
              <a:schemeClr val="tx1"/>
            </a:solidFill>
            <a:round/>
            <a:headEnd/>
            <a:tailEnd type="triangle" w="med" len="med"/>
          </a:ln>
          <a:effectLst/>
        </p:spPr>
        <p:txBody>
          <a:bodyPr/>
          <a:lstStyle/>
          <a:p>
            <a:endParaRPr lang="ru-RU"/>
          </a:p>
        </p:txBody>
      </p:sp>
      <p:sp>
        <p:nvSpPr>
          <p:cNvPr id="51217" name="Line 17"/>
          <p:cNvSpPr>
            <a:spLocks noChangeShapeType="1"/>
          </p:cNvSpPr>
          <p:nvPr/>
        </p:nvSpPr>
        <p:spPr bwMode="auto">
          <a:xfrm>
            <a:off x="1116013" y="4508500"/>
            <a:ext cx="1368425" cy="0"/>
          </a:xfrm>
          <a:prstGeom prst="line">
            <a:avLst/>
          </a:prstGeom>
          <a:noFill/>
          <a:ln w="9525">
            <a:solidFill>
              <a:schemeClr val="tx1"/>
            </a:solidFill>
            <a:round/>
            <a:headEnd/>
            <a:tailEnd type="triangle" w="med" len="med"/>
          </a:ln>
          <a:effectLst/>
        </p:spPr>
        <p:txBody>
          <a:bodyPr/>
          <a:lstStyle/>
          <a:p>
            <a:endParaRPr lang="ru-RU"/>
          </a:p>
        </p:txBody>
      </p:sp>
      <p:sp>
        <p:nvSpPr>
          <p:cNvPr id="51218" name="Line 18"/>
          <p:cNvSpPr>
            <a:spLocks noChangeShapeType="1"/>
          </p:cNvSpPr>
          <p:nvPr/>
        </p:nvSpPr>
        <p:spPr bwMode="auto">
          <a:xfrm>
            <a:off x="1116013" y="5445125"/>
            <a:ext cx="1368425" cy="0"/>
          </a:xfrm>
          <a:prstGeom prst="line">
            <a:avLst/>
          </a:prstGeom>
          <a:noFill/>
          <a:ln w="9525">
            <a:solidFill>
              <a:schemeClr val="tx1"/>
            </a:solidFill>
            <a:round/>
            <a:headEnd/>
            <a:tailEnd type="triangle" w="med" len="med"/>
          </a:ln>
          <a:effectLst/>
        </p:spPr>
        <p:txBody>
          <a:bodyPr/>
          <a:lstStyle/>
          <a:p>
            <a:endParaRPr lang="ru-RU"/>
          </a:p>
        </p:txBody>
      </p:sp>
      <p:sp>
        <p:nvSpPr>
          <p:cNvPr id="51219" name="Line 19"/>
          <p:cNvSpPr>
            <a:spLocks noChangeShapeType="1"/>
          </p:cNvSpPr>
          <p:nvPr/>
        </p:nvSpPr>
        <p:spPr bwMode="auto">
          <a:xfrm>
            <a:off x="3419475" y="2133600"/>
            <a:ext cx="1800225" cy="1150938"/>
          </a:xfrm>
          <a:prstGeom prst="line">
            <a:avLst/>
          </a:prstGeom>
          <a:noFill/>
          <a:ln w="9525">
            <a:solidFill>
              <a:schemeClr val="tx1"/>
            </a:solidFill>
            <a:round/>
            <a:headEnd/>
            <a:tailEnd type="triangle" w="med" len="med"/>
          </a:ln>
          <a:effectLst/>
        </p:spPr>
        <p:txBody>
          <a:bodyPr/>
          <a:lstStyle/>
          <a:p>
            <a:endParaRPr lang="ru-RU"/>
          </a:p>
        </p:txBody>
      </p:sp>
      <p:sp>
        <p:nvSpPr>
          <p:cNvPr id="51220" name="Line 20"/>
          <p:cNvSpPr>
            <a:spLocks noChangeShapeType="1"/>
          </p:cNvSpPr>
          <p:nvPr/>
        </p:nvSpPr>
        <p:spPr bwMode="auto">
          <a:xfrm>
            <a:off x="3419475" y="2924175"/>
            <a:ext cx="1800225" cy="360363"/>
          </a:xfrm>
          <a:prstGeom prst="line">
            <a:avLst/>
          </a:prstGeom>
          <a:noFill/>
          <a:ln w="9525">
            <a:solidFill>
              <a:schemeClr val="tx1"/>
            </a:solidFill>
            <a:round/>
            <a:headEnd/>
            <a:tailEnd type="triangle" w="med" len="med"/>
          </a:ln>
          <a:effectLst/>
        </p:spPr>
        <p:txBody>
          <a:bodyPr/>
          <a:lstStyle/>
          <a:p>
            <a:endParaRPr lang="ru-RU"/>
          </a:p>
        </p:txBody>
      </p:sp>
      <p:sp>
        <p:nvSpPr>
          <p:cNvPr id="51221" name="Line 21"/>
          <p:cNvSpPr>
            <a:spLocks noChangeShapeType="1"/>
          </p:cNvSpPr>
          <p:nvPr/>
        </p:nvSpPr>
        <p:spPr bwMode="auto">
          <a:xfrm flipV="1">
            <a:off x="3419475" y="3284538"/>
            <a:ext cx="1728788" cy="360362"/>
          </a:xfrm>
          <a:prstGeom prst="line">
            <a:avLst/>
          </a:prstGeom>
          <a:noFill/>
          <a:ln w="9525">
            <a:solidFill>
              <a:schemeClr val="tx1"/>
            </a:solidFill>
            <a:round/>
            <a:headEnd/>
            <a:tailEnd type="triangle" w="med" len="med"/>
          </a:ln>
          <a:effectLst/>
        </p:spPr>
        <p:txBody>
          <a:bodyPr/>
          <a:lstStyle/>
          <a:p>
            <a:endParaRPr lang="ru-RU"/>
          </a:p>
        </p:txBody>
      </p:sp>
      <p:sp>
        <p:nvSpPr>
          <p:cNvPr id="51222" name="Line 22"/>
          <p:cNvSpPr>
            <a:spLocks noChangeShapeType="1"/>
          </p:cNvSpPr>
          <p:nvPr/>
        </p:nvSpPr>
        <p:spPr bwMode="auto">
          <a:xfrm flipV="1">
            <a:off x="3419475" y="3284538"/>
            <a:ext cx="1800225" cy="1223962"/>
          </a:xfrm>
          <a:prstGeom prst="line">
            <a:avLst/>
          </a:prstGeom>
          <a:noFill/>
          <a:ln w="9525">
            <a:solidFill>
              <a:schemeClr val="tx1"/>
            </a:solidFill>
            <a:round/>
            <a:headEnd/>
            <a:tailEnd type="triangle" w="med" len="med"/>
          </a:ln>
          <a:effectLst/>
        </p:spPr>
        <p:txBody>
          <a:bodyPr/>
          <a:lstStyle/>
          <a:p>
            <a:endParaRPr lang="ru-RU"/>
          </a:p>
        </p:txBody>
      </p:sp>
      <p:sp>
        <p:nvSpPr>
          <p:cNvPr id="51223" name="Line 23"/>
          <p:cNvSpPr>
            <a:spLocks noChangeShapeType="1"/>
          </p:cNvSpPr>
          <p:nvPr/>
        </p:nvSpPr>
        <p:spPr bwMode="auto">
          <a:xfrm flipV="1">
            <a:off x="3419475" y="3284538"/>
            <a:ext cx="1728788" cy="2160587"/>
          </a:xfrm>
          <a:prstGeom prst="line">
            <a:avLst/>
          </a:prstGeom>
          <a:noFill/>
          <a:ln w="9525">
            <a:solidFill>
              <a:schemeClr val="tx1"/>
            </a:solidFill>
            <a:round/>
            <a:headEnd/>
            <a:tailEnd type="triangle" w="med" len="med"/>
          </a:ln>
          <a:effectLst/>
        </p:spPr>
        <p:txBody>
          <a:bodyPr/>
          <a:lstStyle/>
          <a:p>
            <a:endParaRPr lang="ru-RU"/>
          </a:p>
        </p:txBody>
      </p:sp>
      <p:sp>
        <p:nvSpPr>
          <p:cNvPr id="51224" name="Rectangle 24"/>
          <p:cNvSpPr>
            <a:spLocks noChangeArrowheads="1"/>
          </p:cNvSpPr>
          <p:nvPr/>
        </p:nvSpPr>
        <p:spPr bwMode="auto">
          <a:xfrm>
            <a:off x="5219700" y="2924175"/>
            <a:ext cx="1223963" cy="792163"/>
          </a:xfrm>
          <a:prstGeom prst="rect">
            <a:avLst/>
          </a:prstGeom>
          <a:solidFill>
            <a:schemeClr val="accent1"/>
          </a:solidFill>
          <a:ln w="9525">
            <a:solidFill>
              <a:schemeClr val="tx1"/>
            </a:solidFill>
            <a:miter lim="800000"/>
            <a:headEnd/>
            <a:tailEnd/>
          </a:ln>
          <a:effectLst/>
        </p:spPr>
        <p:txBody>
          <a:bodyPr wrap="none" anchor="ctr"/>
          <a:lstStyle/>
          <a:p>
            <a:endParaRPr lang="ru-RU"/>
          </a:p>
        </p:txBody>
      </p:sp>
      <p:sp>
        <p:nvSpPr>
          <p:cNvPr id="51225" name="Line 25"/>
          <p:cNvSpPr>
            <a:spLocks noChangeShapeType="1"/>
          </p:cNvSpPr>
          <p:nvPr/>
        </p:nvSpPr>
        <p:spPr bwMode="auto">
          <a:xfrm flipV="1">
            <a:off x="6227763" y="1484313"/>
            <a:ext cx="936625" cy="1728787"/>
          </a:xfrm>
          <a:prstGeom prst="line">
            <a:avLst/>
          </a:prstGeom>
          <a:noFill/>
          <a:ln w="9525">
            <a:solidFill>
              <a:schemeClr val="tx1"/>
            </a:solidFill>
            <a:round/>
            <a:headEnd/>
            <a:tailEnd type="triangle" w="med" len="med"/>
          </a:ln>
          <a:effectLst/>
        </p:spPr>
        <p:txBody>
          <a:bodyPr/>
          <a:lstStyle/>
          <a:p>
            <a:endParaRPr lang="ru-RU"/>
          </a:p>
        </p:txBody>
      </p:sp>
      <p:sp>
        <p:nvSpPr>
          <p:cNvPr id="51226" name="Rectangle 26"/>
          <p:cNvSpPr>
            <a:spLocks noChangeArrowheads="1"/>
          </p:cNvSpPr>
          <p:nvPr/>
        </p:nvSpPr>
        <p:spPr bwMode="auto">
          <a:xfrm>
            <a:off x="7164388" y="836613"/>
            <a:ext cx="1439862" cy="793750"/>
          </a:xfrm>
          <a:prstGeom prst="rect">
            <a:avLst/>
          </a:prstGeom>
          <a:solidFill>
            <a:schemeClr val="accent1"/>
          </a:solidFill>
          <a:ln w="9525">
            <a:solidFill>
              <a:schemeClr val="tx1"/>
            </a:solidFill>
            <a:miter lim="800000"/>
            <a:headEnd/>
            <a:tailEnd/>
          </a:ln>
          <a:effectLst/>
        </p:spPr>
        <p:txBody>
          <a:bodyPr wrap="none" anchor="ctr"/>
          <a:lstStyle/>
          <a:p>
            <a:endParaRPr lang="ru-RU"/>
          </a:p>
        </p:txBody>
      </p:sp>
      <p:sp>
        <p:nvSpPr>
          <p:cNvPr id="51227" name="Line 27"/>
          <p:cNvSpPr>
            <a:spLocks noChangeShapeType="1"/>
          </p:cNvSpPr>
          <p:nvPr/>
        </p:nvSpPr>
        <p:spPr bwMode="auto">
          <a:xfrm flipH="1">
            <a:off x="7740650" y="1628775"/>
            <a:ext cx="144463" cy="3384550"/>
          </a:xfrm>
          <a:prstGeom prst="line">
            <a:avLst/>
          </a:prstGeom>
          <a:noFill/>
          <a:ln w="9525">
            <a:solidFill>
              <a:schemeClr val="tx1"/>
            </a:solidFill>
            <a:round/>
            <a:headEnd/>
            <a:tailEnd type="triangle" w="med" len="med"/>
          </a:ln>
          <a:effectLst/>
        </p:spPr>
        <p:txBody>
          <a:bodyPr/>
          <a:lstStyle/>
          <a:p>
            <a:endParaRPr lang="ru-RU"/>
          </a:p>
        </p:txBody>
      </p:sp>
      <p:sp>
        <p:nvSpPr>
          <p:cNvPr id="51228" name="WordArt 28"/>
          <p:cNvSpPr>
            <a:spLocks noChangeArrowheads="1" noChangeShapeType="1" noTextEdit="1"/>
          </p:cNvSpPr>
          <p:nvPr/>
        </p:nvSpPr>
        <p:spPr bwMode="auto">
          <a:xfrm>
            <a:off x="179388" y="1628775"/>
            <a:ext cx="933450" cy="257175"/>
          </a:xfrm>
          <a:prstGeom prst="rect">
            <a:avLst/>
          </a:prstGeom>
        </p:spPr>
        <p:txBody>
          <a:bodyPr wrap="none" fromWordArt="1">
            <a:prstTxWarp prst="textPlain">
              <a:avLst>
                <a:gd name="adj" fmla="val 50000"/>
              </a:avLst>
            </a:prstTxWarp>
          </a:bodyPr>
          <a:lstStyle/>
          <a:p>
            <a:pPr algn="ctr"/>
            <a:r>
              <a:rPr lang="ru-RU" kern="10">
                <a:ln w="9525">
                  <a:solidFill>
                    <a:srgbClr val="000000"/>
                  </a:solidFill>
                  <a:round/>
                  <a:headEnd/>
                  <a:tailEnd/>
                </a:ln>
                <a:solidFill>
                  <a:srgbClr val="FFFFFF"/>
                </a:solidFill>
                <a:latin typeface="Arial"/>
                <a:cs typeface="Arial"/>
              </a:rPr>
              <a:t>физлица</a:t>
            </a:r>
          </a:p>
        </p:txBody>
      </p:sp>
      <p:sp>
        <p:nvSpPr>
          <p:cNvPr id="51229" name="WordArt 29"/>
          <p:cNvSpPr>
            <a:spLocks noChangeArrowheads="1" noChangeShapeType="1" noTextEdit="1"/>
          </p:cNvSpPr>
          <p:nvPr/>
        </p:nvSpPr>
        <p:spPr bwMode="auto">
          <a:xfrm>
            <a:off x="2411413" y="1628775"/>
            <a:ext cx="1190625" cy="257175"/>
          </a:xfrm>
          <a:prstGeom prst="rect">
            <a:avLst/>
          </a:prstGeom>
        </p:spPr>
        <p:txBody>
          <a:bodyPr wrap="none" fromWordArt="1">
            <a:prstTxWarp prst="textPlain">
              <a:avLst>
                <a:gd name="adj" fmla="val 50000"/>
              </a:avLst>
            </a:prstTxWarp>
          </a:bodyPr>
          <a:lstStyle/>
          <a:p>
            <a:pPr algn="ctr"/>
            <a:r>
              <a:rPr lang="ru-RU" kern="10">
                <a:ln w="9525">
                  <a:solidFill>
                    <a:srgbClr val="000000"/>
                  </a:solidFill>
                  <a:round/>
                  <a:headEnd/>
                  <a:tailEnd/>
                </a:ln>
                <a:solidFill>
                  <a:srgbClr val="FFFFFF"/>
                </a:solidFill>
                <a:latin typeface="Arial"/>
                <a:cs typeface="Arial"/>
              </a:rPr>
              <a:t>счера в КО</a:t>
            </a:r>
          </a:p>
        </p:txBody>
      </p:sp>
      <p:sp>
        <p:nvSpPr>
          <p:cNvPr id="51230" name="WordArt 30" descr="Бумажный пакет"/>
          <p:cNvSpPr>
            <a:spLocks noChangeArrowheads="1" noChangeShapeType="1" noTextEdit="1"/>
          </p:cNvSpPr>
          <p:nvPr/>
        </p:nvSpPr>
        <p:spPr bwMode="auto">
          <a:xfrm>
            <a:off x="1116013" y="3068638"/>
            <a:ext cx="1387475" cy="1009650"/>
          </a:xfrm>
          <a:prstGeom prst="rect">
            <a:avLst/>
          </a:prstGeom>
        </p:spPr>
        <p:txBody>
          <a:bodyPr wrap="none" fromWordArt="1">
            <a:prstTxWarp prst="textPlain">
              <a:avLst>
                <a:gd name="adj" fmla="val 50000"/>
              </a:avLst>
            </a:prstTxWarp>
          </a:bodyPr>
          <a:lstStyle/>
          <a:p>
            <a:pPr algn="ctr"/>
            <a:r>
              <a:rPr lang="ru-RU" kern="10" dirty="0">
                <a:ln w="9525">
                  <a:solidFill>
                    <a:srgbClr val="008000"/>
                  </a:solidFill>
                  <a:round/>
                  <a:headEnd/>
                  <a:tailEnd/>
                </a:ln>
                <a:blipFill dpi="0" rotWithShape="0">
                  <a:blip r:embed="rId2"/>
                  <a:srcRect/>
                  <a:tile tx="0" ty="0" sx="100000" sy="100000" flip="none" algn="tl"/>
                </a:blipFill>
                <a:latin typeface="Times New Roman"/>
                <a:cs typeface="Times New Roman"/>
              </a:rPr>
              <a:t>1) внесение </a:t>
            </a:r>
          </a:p>
          <a:p>
            <a:pPr algn="ctr"/>
            <a:r>
              <a:rPr lang="ru-RU" kern="10" dirty="0">
                <a:ln w="9525">
                  <a:solidFill>
                    <a:srgbClr val="008000"/>
                  </a:solidFill>
                  <a:round/>
                  <a:headEnd/>
                  <a:tailEnd/>
                </a:ln>
                <a:blipFill dpi="0" rotWithShape="0">
                  <a:blip r:embed="rId2"/>
                  <a:srcRect/>
                  <a:tile tx="0" ty="0" sx="100000" sy="100000" flip="none" algn="tl"/>
                </a:blipFill>
                <a:latin typeface="Times New Roman"/>
                <a:cs typeface="Times New Roman"/>
              </a:rPr>
              <a:t>наличных </a:t>
            </a:r>
          </a:p>
          <a:p>
            <a:pPr algn="ctr"/>
            <a:r>
              <a:rPr lang="ru-RU" kern="10" dirty="0">
                <a:ln w="9525">
                  <a:solidFill>
                    <a:srgbClr val="008000"/>
                  </a:solidFill>
                  <a:round/>
                  <a:headEnd/>
                  <a:tailEnd/>
                </a:ln>
                <a:blipFill dpi="0" rotWithShape="0">
                  <a:blip r:embed="rId2"/>
                  <a:srcRect/>
                  <a:tile tx="0" ty="0" sx="100000" sy="100000" flip="none" algn="tl"/>
                </a:blipFill>
                <a:latin typeface="Times New Roman"/>
                <a:cs typeface="Times New Roman"/>
              </a:rPr>
              <a:t>ср-в</a:t>
            </a:r>
          </a:p>
        </p:txBody>
      </p:sp>
      <p:sp>
        <p:nvSpPr>
          <p:cNvPr id="51231" name="WordArt 31" descr="Бумажный пакет"/>
          <p:cNvSpPr>
            <a:spLocks noChangeArrowheads="1" noChangeShapeType="1" noTextEdit="1"/>
          </p:cNvSpPr>
          <p:nvPr/>
        </p:nvSpPr>
        <p:spPr bwMode="auto">
          <a:xfrm>
            <a:off x="3348038" y="3284538"/>
            <a:ext cx="1800225" cy="1223962"/>
          </a:xfrm>
          <a:prstGeom prst="rect">
            <a:avLst/>
          </a:prstGeom>
        </p:spPr>
        <p:txBody>
          <a:bodyPr wrap="none" fromWordArt="1">
            <a:prstTxWarp prst="textPlain">
              <a:avLst>
                <a:gd name="adj" fmla="val 50000"/>
              </a:avLst>
            </a:prstTxWarp>
          </a:bodyPr>
          <a:lstStyle/>
          <a:p>
            <a:pPr algn="ctr"/>
            <a:r>
              <a:rPr lang="ru-RU" kern="10" dirty="0">
                <a:ln w="9525">
                  <a:solidFill>
                    <a:srgbClr val="008000"/>
                  </a:solidFill>
                  <a:round/>
                  <a:headEnd/>
                  <a:tailEnd/>
                </a:ln>
                <a:blipFill dpi="0" rotWithShape="0">
                  <a:blip r:embed="rId2"/>
                  <a:srcRect/>
                  <a:tile tx="0" ty="0" sx="100000" sy="100000" flip="none" algn="tl"/>
                </a:blipFill>
                <a:latin typeface="Times New Roman"/>
                <a:cs typeface="Times New Roman"/>
              </a:rPr>
              <a:t>2) частные </a:t>
            </a:r>
          </a:p>
          <a:p>
            <a:pPr algn="ctr"/>
            <a:r>
              <a:rPr lang="ru-RU" kern="10" dirty="0">
                <a:ln w="9525">
                  <a:solidFill>
                    <a:srgbClr val="008000"/>
                  </a:solidFill>
                  <a:round/>
                  <a:headEnd/>
                  <a:tailEnd/>
                </a:ln>
                <a:blipFill dpi="0" rotWithShape="0">
                  <a:blip r:embed="rId2"/>
                  <a:srcRect/>
                  <a:tile tx="0" ty="0" sx="100000" sy="100000" flip="none" algn="tl"/>
                </a:blipFill>
                <a:latin typeface="Times New Roman"/>
                <a:cs typeface="Times New Roman"/>
              </a:rPr>
              <a:t>переводы</a:t>
            </a:r>
          </a:p>
          <a:p>
            <a:pPr algn="ctr"/>
            <a:r>
              <a:rPr lang="ru-RU" kern="10" dirty="0">
                <a:ln w="9525">
                  <a:solidFill>
                    <a:srgbClr val="008000"/>
                  </a:solidFill>
                  <a:round/>
                  <a:headEnd/>
                  <a:tailEnd/>
                </a:ln>
                <a:blipFill dpi="0" rotWithShape="0">
                  <a:blip r:embed="rId2"/>
                  <a:srcRect/>
                  <a:tile tx="0" ty="0" sx="100000" sy="100000" flip="none" algn="tl"/>
                </a:blipFill>
                <a:latin typeface="Times New Roman"/>
                <a:cs typeface="Times New Roman"/>
              </a:rPr>
              <a:t>(займы)</a:t>
            </a:r>
          </a:p>
        </p:txBody>
      </p:sp>
      <p:sp>
        <p:nvSpPr>
          <p:cNvPr id="51232" name="WordArt 32"/>
          <p:cNvSpPr>
            <a:spLocks noChangeArrowheads="1" noChangeShapeType="1" noTextEdit="1"/>
          </p:cNvSpPr>
          <p:nvPr/>
        </p:nvSpPr>
        <p:spPr bwMode="auto">
          <a:xfrm>
            <a:off x="5292725" y="3068638"/>
            <a:ext cx="1047750" cy="609600"/>
          </a:xfrm>
          <a:prstGeom prst="rect">
            <a:avLst/>
          </a:prstGeom>
        </p:spPr>
        <p:txBody>
          <a:bodyPr wrap="none" fromWordArt="1">
            <a:prstTxWarp prst="textPlain">
              <a:avLst>
                <a:gd name="adj" fmla="val 50000"/>
              </a:avLst>
            </a:prstTxWarp>
          </a:bodyPr>
          <a:lstStyle/>
          <a:p>
            <a:pPr algn="ctr"/>
            <a:r>
              <a:rPr lang="ru-RU" sz="2000" kern="10">
                <a:ln w="9525">
                  <a:solidFill>
                    <a:srgbClr val="000000"/>
                  </a:solidFill>
                  <a:round/>
                  <a:headEnd/>
                  <a:tailEnd/>
                </a:ln>
                <a:solidFill>
                  <a:srgbClr val="FFFFFF"/>
                </a:solidFill>
                <a:latin typeface="Arial"/>
                <a:cs typeface="Arial"/>
              </a:rPr>
              <a:t>счет</a:t>
            </a:r>
          </a:p>
          <a:p>
            <a:pPr algn="ctr"/>
            <a:r>
              <a:rPr lang="ru-RU" sz="2000" kern="10">
                <a:ln w="9525">
                  <a:solidFill>
                    <a:srgbClr val="000000"/>
                  </a:solidFill>
                  <a:round/>
                  <a:headEnd/>
                  <a:tailEnd/>
                </a:ln>
                <a:solidFill>
                  <a:srgbClr val="FFFFFF"/>
                </a:solidFill>
                <a:latin typeface="Arial"/>
                <a:cs typeface="Arial"/>
              </a:rPr>
              <a:t>физлица</a:t>
            </a:r>
          </a:p>
        </p:txBody>
      </p:sp>
      <p:sp>
        <p:nvSpPr>
          <p:cNvPr id="51233" name="WordArt 33" descr="Бумажный пакет"/>
          <p:cNvSpPr>
            <a:spLocks noChangeArrowheads="1" noChangeShapeType="1" noTextEdit="1"/>
          </p:cNvSpPr>
          <p:nvPr/>
        </p:nvSpPr>
        <p:spPr bwMode="auto">
          <a:xfrm>
            <a:off x="6227763" y="1844675"/>
            <a:ext cx="1223962" cy="1171575"/>
          </a:xfrm>
          <a:prstGeom prst="rect">
            <a:avLst/>
          </a:prstGeom>
        </p:spPr>
        <p:txBody>
          <a:bodyPr wrap="none" fromWordArt="1">
            <a:prstTxWarp prst="textPlain">
              <a:avLst>
                <a:gd name="adj" fmla="val 50000"/>
              </a:avLst>
            </a:prstTxWarp>
          </a:bodyPr>
          <a:lstStyle/>
          <a:p>
            <a:pPr algn="ctr"/>
            <a:r>
              <a:rPr lang="ru-RU" kern="10" dirty="0">
                <a:ln w="9525">
                  <a:solidFill>
                    <a:srgbClr val="008000"/>
                  </a:solidFill>
                  <a:round/>
                  <a:headEnd/>
                  <a:tailEnd/>
                </a:ln>
                <a:blipFill dpi="0" rotWithShape="0">
                  <a:blip r:embed="rId2"/>
                  <a:srcRect/>
                  <a:tile tx="0" ty="0" sx="100000" sy="100000" flip="none" algn="tl"/>
                </a:blipFill>
                <a:latin typeface="Times New Roman"/>
                <a:cs typeface="Times New Roman"/>
              </a:rPr>
              <a:t>3) снятие</a:t>
            </a:r>
          </a:p>
          <a:p>
            <a:pPr algn="ctr"/>
            <a:r>
              <a:rPr lang="ru-RU" kern="10" dirty="0">
                <a:ln w="9525">
                  <a:solidFill>
                    <a:srgbClr val="008000"/>
                  </a:solidFill>
                  <a:round/>
                  <a:headEnd/>
                  <a:tailEnd/>
                </a:ln>
                <a:blipFill dpi="0" rotWithShape="0">
                  <a:blip r:embed="rId2"/>
                  <a:srcRect/>
                  <a:tile tx="0" ty="0" sx="100000" sy="100000" flip="none" algn="tl"/>
                </a:blipFill>
                <a:latin typeface="Times New Roman"/>
                <a:cs typeface="Times New Roman"/>
              </a:rPr>
              <a:t>наличными</a:t>
            </a:r>
          </a:p>
          <a:p>
            <a:pPr algn="ctr"/>
            <a:r>
              <a:rPr lang="ru-RU" kern="10" dirty="0">
                <a:ln w="9525">
                  <a:solidFill>
                    <a:srgbClr val="008000"/>
                  </a:solidFill>
                  <a:round/>
                  <a:headEnd/>
                  <a:tailEnd/>
                </a:ln>
                <a:blipFill dpi="0" rotWithShape="0">
                  <a:blip r:embed="rId2"/>
                  <a:srcRect/>
                  <a:tile tx="0" ty="0" sx="100000" sy="100000" flip="none" algn="tl"/>
                </a:blipFill>
                <a:latin typeface="Times New Roman"/>
                <a:cs typeface="Times New Roman"/>
              </a:rPr>
              <a:t>и передача</a:t>
            </a:r>
          </a:p>
          <a:p>
            <a:pPr algn="ctr"/>
            <a:r>
              <a:rPr lang="ru-RU" kern="10" dirty="0">
                <a:ln w="9525">
                  <a:solidFill>
                    <a:srgbClr val="008000"/>
                  </a:solidFill>
                  <a:round/>
                  <a:headEnd/>
                  <a:tailEnd/>
                </a:ln>
                <a:blipFill dpi="0" rotWithShape="0">
                  <a:blip r:embed="rId2"/>
                  <a:srcRect/>
                  <a:tile tx="0" ty="0" sx="100000" sy="100000" flip="none" algn="tl"/>
                </a:blipFill>
                <a:latin typeface="Times New Roman"/>
                <a:cs typeface="Times New Roman"/>
              </a:rPr>
              <a:t>курьеру</a:t>
            </a:r>
          </a:p>
        </p:txBody>
      </p:sp>
      <p:sp>
        <p:nvSpPr>
          <p:cNvPr id="51234" name="WordArt 34"/>
          <p:cNvSpPr>
            <a:spLocks noChangeArrowheads="1" noChangeShapeType="1" noTextEdit="1"/>
          </p:cNvSpPr>
          <p:nvPr/>
        </p:nvSpPr>
        <p:spPr bwMode="auto">
          <a:xfrm>
            <a:off x="7235825" y="1052513"/>
            <a:ext cx="1295400" cy="503237"/>
          </a:xfrm>
          <a:prstGeom prst="rect">
            <a:avLst/>
          </a:prstGeom>
        </p:spPr>
        <p:txBody>
          <a:bodyPr wrap="none" fromWordArt="1">
            <a:prstTxWarp prst="textPlain">
              <a:avLst>
                <a:gd name="adj" fmla="val 50000"/>
              </a:avLst>
            </a:prstTxWarp>
          </a:bodyPr>
          <a:lstStyle/>
          <a:p>
            <a:pPr algn="ctr"/>
            <a:r>
              <a:rPr lang="ru-RU" kern="10">
                <a:ln w="9525">
                  <a:solidFill>
                    <a:srgbClr val="000000"/>
                  </a:solidFill>
                  <a:round/>
                  <a:headEnd/>
                  <a:tailEnd/>
                </a:ln>
                <a:solidFill>
                  <a:srgbClr val="FFFFFF"/>
                </a:solidFill>
                <a:latin typeface="Arial"/>
                <a:cs typeface="Arial"/>
              </a:rPr>
              <a:t>курьер</a:t>
            </a:r>
          </a:p>
        </p:txBody>
      </p:sp>
      <p:sp>
        <p:nvSpPr>
          <p:cNvPr id="51235" name="WordArt 35" descr="Бумажный пакет"/>
          <p:cNvSpPr>
            <a:spLocks noChangeArrowheads="1" noChangeShapeType="1" noTextEdit="1"/>
          </p:cNvSpPr>
          <p:nvPr/>
        </p:nvSpPr>
        <p:spPr bwMode="auto">
          <a:xfrm>
            <a:off x="6300788" y="5013325"/>
            <a:ext cx="2598737" cy="1014413"/>
          </a:xfrm>
          <a:prstGeom prst="rect">
            <a:avLst/>
          </a:prstGeom>
        </p:spPr>
        <p:txBody>
          <a:bodyPr wrap="none" fromWordArt="1">
            <a:prstTxWarp prst="textPlain">
              <a:avLst>
                <a:gd name="adj" fmla="val 50000"/>
              </a:avLst>
            </a:prstTxWarp>
          </a:bodyPr>
          <a:lstStyle/>
          <a:p>
            <a:pPr algn="ctr"/>
            <a:r>
              <a:rPr lang="ru-RU" sz="2000" kern="10" dirty="0">
                <a:ln w="9525">
                  <a:solidFill>
                    <a:srgbClr val="008000"/>
                  </a:solidFill>
                  <a:round/>
                  <a:headEnd/>
                  <a:tailEnd/>
                </a:ln>
                <a:blipFill dpi="0" rotWithShape="0">
                  <a:blip r:embed="rId2"/>
                  <a:srcRect/>
                  <a:tile tx="0" ty="0" sx="100000" sy="100000" flip="none" algn="tl"/>
                </a:blipFill>
                <a:latin typeface="Times New Roman"/>
                <a:cs typeface="Times New Roman"/>
              </a:rPr>
              <a:t>4) передача</a:t>
            </a:r>
          </a:p>
          <a:p>
            <a:pPr algn="ctr"/>
            <a:r>
              <a:rPr lang="ru-RU" sz="2000" kern="10" dirty="0">
                <a:ln w="9525">
                  <a:solidFill>
                    <a:srgbClr val="008000"/>
                  </a:solidFill>
                  <a:round/>
                  <a:headEnd/>
                  <a:tailEnd/>
                </a:ln>
                <a:blipFill dpi="0" rotWithShape="0">
                  <a:blip r:embed="rId2"/>
                  <a:srcRect/>
                  <a:tile tx="0" ty="0" sx="100000" sy="100000" flip="none" algn="tl"/>
                </a:blipFill>
                <a:latin typeface="Times New Roman"/>
                <a:cs typeface="Times New Roman"/>
              </a:rPr>
              <a:t> террористам</a:t>
            </a:r>
          </a:p>
        </p:txBody>
      </p:sp>
      <p:sp>
        <p:nvSpPr>
          <p:cNvPr id="51236" name="WordArt 36"/>
          <p:cNvSpPr>
            <a:spLocks noChangeArrowheads="1" noChangeShapeType="1" noTextEdit="1"/>
          </p:cNvSpPr>
          <p:nvPr/>
        </p:nvSpPr>
        <p:spPr bwMode="auto">
          <a:xfrm>
            <a:off x="3928156" y="786267"/>
            <a:ext cx="5148262" cy="758825"/>
          </a:xfrm>
          <a:prstGeom prst="rect">
            <a:avLst/>
          </a:prstGeom>
        </p:spPr>
        <p:txBody>
          <a:bodyPr spcFirstLastPara="1" wrap="none" fromWordArt="1">
            <a:prstTxWarp prst="textArchUp">
              <a:avLst>
                <a:gd name="adj" fmla="val 10800000"/>
              </a:avLst>
            </a:prstTxWarp>
          </a:bodyPr>
          <a:lstStyle/>
          <a:p>
            <a:pPr algn="ctr"/>
            <a:r>
              <a:rPr lang="ru-RU" sz="2400" kern="10" dirty="0">
                <a:ln w="9525">
                  <a:solidFill>
                    <a:srgbClr val="000000"/>
                  </a:solidFill>
                  <a:round/>
                  <a:headEnd/>
                  <a:tailEnd/>
                </a:ln>
                <a:solidFill>
                  <a:srgbClr val="000000"/>
                </a:solidFill>
                <a:latin typeface="Arial"/>
                <a:cs typeface="Arial"/>
              </a:rPr>
              <a:t>Регион деятельности</a:t>
            </a:r>
          </a:p>
          <a:p>
            <a:pPr algn="ctr"/>
            <a:r>
              <a:rPr lang="ru-RU" sz="2400" kern="10" dirty="0">
                <a:ln w="9525">
                  <a:solidFill>
                    <a:srgbClr val="000000"/>
                  </a:solidFill>
                  <a:round/>
                  <a:headEnd/>
                  <a:tailEnd/>
                </a:ln>
                <a:solidFill>
                  <a:srgbClr val="000000"/>
                </a:solidFill>
                <a:latin typeface="Arial"/>
                <a:cs typeface="Arial"/>
              </a:rPr>
              <a:t>террористической организации</a:t>
            </a:r>
          </a:p>
        </p:txBody>
      </p:sp>
    </p:spTree>
    <p:extLst>
      <p:ext uri="{BB962C8B-B14F-4D97-AF65-F5344CB8AC3E}">
        <p14:creationId xmlns:p14="http://schemas.microsoft.com/office/powerpoint/2010/main" val="3161277546"/>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p:cNvSpPr>
          <p:nvPr>
            <p:ph type="title"/>
          </p:nvPr>
        </p:nvSpPr>
        <p:spPr bwMode="auto">
          <a:xfrm>
            <a:off x="1" y="188913"/>
            <a:ext cx="8751888" cy="1152525"/>
          </a:xfrm>
          <a:noFill/>
        </p:spPr>
        <p:txBody>
          <a:bodyPr vert="horz" wrap="square" lIns="91440" tIns="45720" rIns="91440" bIns="45720" numCol="1" anchorCtr="0" compatLnSpc="1">
            <a:prstTxWarp prst="textNoShape">
              <a:avLst/>
            </a:prstTxWarp>
          </a:bodyPr>
          <a:lstStyle/>
          <a:p>
            <a:r>
              <a:rPr lang="ru-RU" sz="2200" b="1" dirty="0"/>
              <a:t>Использование наличных денежных средств</a:t>
            </a:r>
            <a:br>
              <a:rPr lang="ru-RU" sz="2200" b="1" dirty="0"/>
            </a:br>
            <a:r>
              <a:rPr lang="ru-RU" sz="2200" b="1" dirty="0"/>
              <a:t> для отмывания денег</a:t>
            </a:r>
          </a:p>
        </p:txBody>
      </p:sp>
      <p:sp>
        <p:nvSpPr>
          <p:cNvPr id="52227" name="Rectangle 3"/>
          <p:cNvSpPr>
            <a:spLocks noChangeArrowheads="1"/>
          </p:cNvSpPr>
          <p:nvPr/>
        </p:nvSpPr>
        <p:spPr bwMode="auto">
          <a:xfrm>
            <a:off x="323850" y="1268413"/>
            <a:ext cx="2376488" cy="1296987"/>
          </a:xfrm>
          <a:prstGeom prst="rect">
            <a:avLst/>
          </a:prstGeom>
          <a:solidFill>
            <a:schemeClr val="accent1"/>
          </a:solidFill>
          <a:ln w="9525">
            <a:solidFill>
              <a:schemeClr val="tx1"/>
            </a:solidFill>
            <a:miter lim="800000"/>
            <a:headEnd/>
            <a:tailEnd/>
          </a:ln>
          <a:effectLst/>
        </p:spPr>
        <p:txBody>
          <a:bodyPr wrap="none" anchor="ctr"/>
          <a:lstStyle/>
          <a:p>
            <a:endParaRPr lang="ru-RU"/>
          </a:p>
        </p:txBody>
      </p:sp>
      <p:sp>
        <p:nvSpPr>
          <p:cNvPr id="52228" name="Rectangle 4"/>
          <p:cNvSpPr>
            <a:spLocks noChangeArrowheads="1"/>
          </p:cNvSpPr>
          <p:nvPr/>
        </p:nvSpPr>
        <p:spPr bwMode="auto">
          <a:xfrm>
            <a:off x="3708400" y="2636838"/>
            <a:ext cx="1944688" cy="1152525"/>
          </a:xfrm>
          <a:prstGeom prst="rect">
            <a:avLst/>
          </a:prstGeom>
          <a:solidFill>
            <a:schemeClr val="accent1"/>
          </a:solidFill>
          <a:ln w="9525">
            <a:solidFill>
              <a:schemeClr val="tx1"/>
            </a:solidFill>
            <a:miter lim="800000"/>
            <a:headEnd/>
            <a:tailEnd/>
          </a:ln>
          <a:effectLst/>
        </p:spPr>
        <p:txBody>
          <a:bodyPr wrap="none" anchor="ctr"/>
          <a:lstStyle/>
          <a:p>
            <a:endParaRPr lang="ru-RU"/>
          </a:p>
        </p:txBody>
      </p:sp>
      <p:sp>
        <p:nvSpPr>
          <p:cNvPr id="52229" name="Rectangle 5"/>
          <p:cNvSpPr>
            <a:spLocks noChangeArrowheads="1"/>
          </p:cNvSpPr>
          <p:nvPr/>
        </p:nvSpPr>
        <p:spPr bwMode="auto">
          <a:xfrm>
            <a:off x="7092950" y="5013325"/>
            <a:ext cx="1368425" cy="1152525"/>
          </a:xfrm>
          <a:prstGeom prst="rect">
            <a:avLst/>
          </a:prstGeom>
          <a:solidFill>
            <a:schemeClr val="accent1"/>
          </a:solidFill>
          <a:ln w="9525">
            <a:solidFill>
              <a:schemeClr val="tx1"/>
            </a:solidFill>
            <a:miter lim="800000"/>
            <a:headEnd/>
            <a:tailEnd/>
          </a:ln>
          <a:effectLst/>
        </p:spPr>
        <p:txBody>
          <a:bodyPr wrap="none" anchor="ctr"/>
          <a:lstStyle/>
          <a:p>
            <a:endParaRPr lang="ru-RU"/>
          </a:p>
        </p:txBody>
      </p:sp>
      <p:sp>
        <p:nvSpPr>
          <p:cNvPr id="52230" name="Rectangle 6"/>
          <p:cNvSpPr>
            <a:spLocks noChangeArrowheads="1"/>
          </p:cNvSpPr>
          <p:nvPr/>
        </p:nvSpPr>
        <p:spPr bwMode="auto">
          <a:xfrm>
            <a:off x="1619250" y="4868863"/>
            <a:ext cx="2592388" cy="1368425"/>
          </a:xfrm>
          <a:prstGeom prst="rect">
            <a:avLst/>
          </a:prstGeom>
          <a:solidFill>
            <a:schemeClr val="accent1"/>
          </a:solidFill>
          <a:ln w="9525">
            <a:solidFill>
              <a:schemeClr val="tx1"/>
            </a:solidFill>
            <a:miter lim="800000"/>
            <a:headEnd/>
            <a:tailEnd/>
          </a:ln>
          <a:effectLst/>
        </p:spPr>
        <p:txBody>
          <a:bodyPr wrap="none" anchor="ctr"/>
          <a:lstStyle/>
          <a:p>
            <a:endParaRPr lang="ru-RU"/>
          </a:p>
        </p:txBody>
      </p:sp>
      <p:sp>
        <p:nvSpPr>
          <p:cNvPr id="52231" name="WordArt 7"/>
          <p:cNvSpPr>
            <a:spLocks noChangeArrowheads="1" noChangeShapeType="1" noTextEdit="1"/>
          </p:cNvSpPr>
          <p:nvPr/>
        </p:nvSpPr>
        <p:spPr bwMode="auto">
          <a:xfrm>
            <a:off x="1763713" y="5229225"/>
            <a:ext cx="2376487" cy="720725"/>
          </a:xfrm>
          <a:prstGeom prst="rect">
            <a:avLst/>
          </a:prstGeom>
        </p:spPr>
        <p:txBody>
          <a:bodyPr wrap="none" fromWordArt="1">
            <a:prstTxWarp prst="textPlain">
              <a:avLst>
                <a:gd name="adj" fmla="val 50000"/>
              </a:avLst>
            </a:prstTxWarp>
          </a:bodyPr>
          <a:lstStyle/>
          <a:p>
            <a:pPr algn="ctr"/>
            <a:r>
              <a:rPr lang="ru-RU" kern="10">
                <a:ln w="9525">
                  <a:solidFill>
                    <a:srgbClr val="000000"/>
                  </a:solidFill>
                  <a:round/>
                  <a:headEnd/>
                  <a:tailEnd/>
                </a:ln>
                <a:solidFill>
                  <a:srgbClr val="800080"/>
                </a:solidFill>
                <a:latin typeface="Arial"/>
                <a:cs typeface="Arial"/>
              </a:rPr>
              <a:t>оптовый рынок</a:t>
            </a:r>
          </a:p>
        </p:txBody>
      </p:sp>
      <p:sp>
        <p:nvSpPr>
          <p:cNvPr id="52232" name="WordArt 8"/>
          <p:cNvSpPr>
            <a:spLocks noChangeArrowheads="1" noChangeShapeType="1" noTextEdit="1"/>
          </p:cNvSpPr>
          <p:nvPr/>
        </p:nvSpPr>
        <p:spPr bwMode="auto">
          <a:xfrm>
            <a:off x="0" y="1412875"/>
            <a:ext cx="2987675" cy="936625"/>
          </a:xfrm>
          <a:prstGeom prst="rect">
            <a:avLst/>
          </a:prstGeom>
        </p:spPr>
        <p:txBody>
          <a:bodyPr wrap="none" fromWordArt="1">
            <a:prstTxWarp prst="textPlain">
              <a:avLst>
                <a:gd name="adj" fmla="val 50000"/>
              </a:avLst>
            </a:prstTxWarp>
          </a:bodyPr>
          <a:lstStyle/>
          <a:p>
            <a:pPr algn="ctr"/>
            <a:r>
              <a:rPr lang="ru-RU" kern="10">
                <a:ln w="9525">
                  <a:solidFill>
                    <a:srgbClr val="000000"/>
                  </a:solidFill>
                  <a:round/>
                  <a:headEnd/>
                  <a:tailEnd/>
                </a:ln>
                <a:solidFill>
                  <a:srgbClr val="800080"/>
                </a:solidFill>
                <a:latin typeface="Arial"/>
                <a:cs typeface="Arial"/>
              </a:rPr>
              <a:t>реально работающая</a:t>
            </a:r>
          </a:p>
          <a:p>
            <a:pPr algn="ctr"/>
            <a:r>
              <a:rPr lang="ru-RU" kern="10">
                <a:ln w="9525">
                  <a:solidFill>
                    <a:srgbClr val="000000"/>
                  </a:solidFill>
                  <a:round/>
                  <a:headEnd/>
                  <a:tailEnd/>
                </a:ln>
                <a:solidFill>
                  <a:srgbClr val="800080"/>
                </a:solidFill>
                <a:latin typeface="Arial"/>
                <a:cs typeface="Arial"/>
              </a:rPr>
              <a:t>организация клиент</a:t>
            </a:r>
          </a:p>
        </p:txBody>
      </p:sp>
      <p:sp>
        <p:nvSpPr>
          <p:cNvPr id="52233" name="Line 9"/>
          <p:cNvSpPr>
            <a:spLocks noChangeShapeType="1"/>
          </p:cNvSpPr>
          <p:nvPr/>
        </p:nvSpPr>
        <p:spPr bwMode="auto">
          <a:xfrm>
            <a:off x="2700338" y="1844675"/>
            <a:ext cx="1943100" cy="720725"/>
          </a:xfrm>
          <a:prstGeom prst="line">
            <a:avLst/>
          </a:prstGeom>
          <a:noFill/>
          <a:ln w="9525">
            <a:solidFill>
              <a:schemeClr val="tx1"/>
            </a:solidFill>
            <a:round/>
            <a:headEnd/>
            <a:tailEnd type="triangle" w="med" len="med"/>
          </a:ln>
          <a:effectLst/>
        </p:spPr>
        <p:txBody>
          <a:bodyPr/>
          <a:lstStyle/>
          <a:p>
            <a:endParaRPr lang="ru-RU"/>
          </a:p>
        </p:txBody>
      </p:sp>
      <p:sp>
        <p:nvSpPr>
          <p:cNvPr id="52234" name="WordArt 10" descr="Бумажный пакет"/>
          <p:cNvSpPr>
            <a:spLocks noChangeArrowheads="1" noChangeShapeType="1" noTextEdit="1"/>
          </p:cNvSpPr>
          <p:nvPr/>
        </p:nvSpPr>
        <p:spPr bwMode="auto">
          <a:xfrm rot="1244755">
            <a:off x="3059113" y="1557338"/>
            <a:ext cx="1790700" cy="514350"/>
          </a:xfrm>
          <a:prstGeom prst="rect">
            <a:avLst/>
          </a:prstGeom>
        </p:spPr>
        <p:txBody>
          <a:bodyPr wrap="none" fromWordArt="1">
            <a:prstTxWarp prst="textPlain">
              <a:avLst>
                <a:gd name="adj" fmla="val 50000"/>
              </a:avLst>
            </a:prstTxWarp>
          </a:bodyPr>
          <a:lstStyle/>
          <a:p>
            <a:pPr algn="ctr"/>
            <a:r>
              <a:rPr lang="ru-RU" kern="10" dirty="0">
                <a:ln w="9525">
                  <a:solidFill>
                    <a:srgbClr val="008000"/>
                  </a:solidFill>
                  <a:round/>
                  <a:headEnd/>
                  <a:tailEnd/>
                </a:ln>
                <a:blipFill dpi="0" rotWithShape="0">
                  <a:blip r:embed="rId2"/>
                  <a:srcRect/>
                  <a:tile tx="0" ty="0" sx="100000" sy="100000" flip="none" algn="tl"/>
                </a:blipFill>
                <a:latin typeface="Times New Roman"/>
                <a:cs typeface="Times New Roman"/>
              </a:rPr>
              <a:t>1) перевод безнал.</a:t>
            </a:r>
          </a:p>
          <a:p>
            <a:pPr algn="ctr"/>
            <a:r>
              <a:rPr lang="ru-RU" kern="10" dirty="0">
                <a:ln w="9525">
                  <a:solidFill>
                    <a:srgbClr val="008000"/>
                  </a:solidFill>
                  <a:round/>
                  <a:headEnd/>
                  <a:tailEnd/>
                </a:ln>
                <a:blipFill dpi="0" rotWithShape="0">
                  <a:blip r:embed="rId2"/>
                  <a:srcRect/>
                  <a:tile tx="0" ty="0" sx="100000" sy="100000" flip="none" algn="tl"/>
                </a:blipFill>
                <a:latin typeface="Times New Roman"/>
                <a:cs typeface="Times New Roman"/>
              </a:rPr>
              <a:t>средств</a:t>
            </a:r>
          </a:p>
        </p:txBody>
      </p:sp>
      <p:sp>
        <p:nvSpPr>
          <p:cNvPr id="52235" name="WordArt 11"/>
          <p:cNvSpPr>
            <a:spLocks noChangeArrowheads="1" noChangeShapeType="1" noTextEdit="1"/>
          </p:cNvSpPr>
          <p:nvPr/>
        </p:nvSpPr>
        <p:spPr bwMode="auto">
          <a:xfrm>
            <a:off x="3924300" y="2924175"/>
            <a:ext cx="1555750" cy="692150"/>
          </a:xfrm>
          <a:prstGeom prst="rect">
            <a:avLst/>
          </a:prstGeom>
        </p:spPr>
        <p:txBody>
          <a:bodyPr wrap="none" fromWordArt="1">
            <a:prstTxWarp prst="textPlain">
              <a:avLst>
                <a:gd name="adj" fmla="val 50000"/>
              </a:avLst>
            </a:prstTxWarp>
          </a:bodyPr>
          <a:lstStyle/>
          <a:p>
            <a:pPr algn="ctr"/>
            <a:r>
              <a:rPr lang="ru-RU" kern="10">
                <a:ln w="9525">
                  <a:solidFill>
                    <a:srgbClr val="000000"/>
                  </a:solidFill>
                  <a:round/>
                  <a:headEnd/>
                  <a:tailEnd/>
                </a:ln>
                <a:solidFill>
                  <a:srgbClr val="FF00FF"/>
                </a:solidFill>
                <a:latin typeface="Arial"/>
                <a:cs typeface="Arial"/>
              </a:rPr>
              <a:t>фирма </a:t>
            </a:r>
          </a:p>
          <a:p>
            <a:pPr algn="ctr"/>
            <a:r>
              <a:rPr lang="ru-RU" kern="10">
                <a:ln w="9525">
                  <a:solidFill>
                    <a:srgbClr val="000000"/>
                  </a:solidFill>
                  <a:round/>
                  <a:headEnd/>
                  <a:tailEnd/>
                </a:ln>
                <a:solidFill>
                  <a:srgbClr val="FF00FF"/>
                </a:solidFill>
                <a:latin typeface="Arial"/>
                <a:cs typeface="Arial"/>
              </a:rPr>
              <a:t>однодневка</a:t>
            </a:r>
          </a:p>
        </p:txBody>
      </p:sp>
      <p:sp>
        <p:nvSpPr>
          <p:cNvPr id="52236" name="Line 12"/>
          <p:cNvSpPr>
            <a:spLocks noChangeShapeType="1"/>
          </p:cNvSpPr>
          <p:nvPr/>
        </p:nvSpPr>
        <p:spPr bwMode="auto">
          <a:xfrm flipH="1">
            <a:off x="3132138" y="3789363"/>
            <a:ext cx="1223962" cy="1079500"/>
          </a:xfrm>
          <a:prstGeom prst="line">
            <a:avLst/>
          </a:prstGeom>
          <a:noFill/>
          <a:ln w="9525">
            <a:solidFill>
              <a:schemeClr val="tx1"/>
            </a:solidFill>
            <a:prstDash val="dashDot"/>
            <a:round/>
            <a:headEnd/>
            <a:tailEnd type="triangle" w="med" len="med"/>
          </a:ln>
          <a:effectLst/>
        </p:spPr>
        <p:txBody>
          <a:bodyPr/>
          <a:lstStyle/>
          <a:p>
            <a:endParaRPr lang="ru-RU"/>
          </a:p>
        </p:txBody>
      </p:sp>
      <p:sp>
        <p:nvSpPr>
          <p:cNvPr id="52237" name="Line 13"/>
          <p:cNvSpPr>
            <a:spLocks noChangeShapeType="1"/>
          </p:cNvSpPr>
          <p:nvPr/>
        </p:nvSpPr>
        <p:spPr bwMode="auto">
          <a:xfrm flipH="1" flipV="1">
            <a:off x="684213" y="2636838"/>
            <a:ext cx="1871662" cy="2232025"/>
          </a:xfrm>
          <a:prstGeom prst="line">
            <a:avLst/>
          </a:prstGeom>
          <a:noFill/>
          <a:ln w="9525">
            <a:solidFill>
              <a:schemeClr val="tx1"/>
            </a:solidFill>
            <a:round/>
            <a:headEnd/>
            <a:tailEnd type="triangle" w="med" len="med"/>
          </a:ln>
          <a:effectLst/>
        </p:spPr>
        <p:txBody>
          <a:bodyPr/>
          <a:lstStyle/>
          <a:p>
            <a:endParaRPr lang="ru-RU"/>
          </a:p>
        </p:txBody>
      </p:sp>
      <p:sp>
        <p:nvSpPr>
          <p:cNvPr id="52238" name="WordArt 14" descr="Бумажный пакет"/>
          <p:cNvSpPr>
            <a:spLocks noChangeArrowheads="1" noChangeShapeType="1" noTextEdit="1"/>
          </p:cNvSpPr>
          <p:nvPr/>
        </p:nvSpPr>
        <p:spPr bwMode="auto">
          <a:xfrm>
            <a:off x="323850" y="3284538"/>
            <a:ext cx="2663825" cy="649287"/>
          </a:xfrm>
          <a:prstGeom prst="rect">
            <a:avLst/>
          </a:prstGeom>
        </p:spPr>
        <p:txBody>
          <a:bodyPr wrap="none" fromWordArt="1">
            <a:prstTxWarp prst="textPlain">
              <a:avLst>
                <a:gd name="adj" fmla="val 50000"/>
              </a:avLst>
            </a:prstTxWarp>
          </a:bodyPr>
          <a:lstStyle/>
          <a:p>
            <a:pPr algn="ctr"/>
            <a:r>
              <a:rPr lang="ru-RU" sz="3600" kern="10" dirty="0">
                <a:ln w="9525">
                  <a:solidFill>
                    <a:srgbClr val="008000"/>
                  </a:solidFill>
                  <a:round/>
                  <a:headEnd/>
                  <a:tailEnd/>
                </a:ln>
                <a:blipFill dpi="0" rotWithShape="0">
                  <a:blip r:embed="rId2"/>
                  <a:srcRect/>
                  <a:tile tx="0" ty="0" sx="100000" sy="100000" flip="none" algn="tl"/>
                </a:blipFill>
                <a:latin typeface="Times New Roman"/>
                <a:cs typeface="Times New Roman"/>
              </a:rPr>
              <a:t>2) выдача нал. средств</a:t>
            </a:r>
          </a:p>
          <a:p>
            <a:pPr algn="ctr"/>
            <a:r>
              <a:rPr lang="ru-RU" sz="3600" kern="10" dirty="0">
                <a:ln w="9525">
                  <a:solidFill>
                    <a:srgbClr val="008000"/>
                  </a:solidFill>
                  <a:round/>
                  <a:headEnd/>
                  <a:tailEnd/>
                </a:ln>
                <a:blipFill dpi="0" rotWithShape="0">
                  <a:blip r:embed="rId2"/>
                  <a:srcRect/>
                  <a:tile tx="0" ty="0" sx="100000" sy="100000" flip="none" algn="tl"/>
                </a:blipFill>
                <a:latin typeface="Times New Roman"/>
                <a:cs typeface="Times New Roman"/>
              </a:rPr>
              <a:t>за вычетом комиссии</a:t>
            </a:r>
          </a:p>
        </p:txBody>
      </p:sp>
      <p:sp>
        <p:nvSpPr>
          <p:cNvPr id="52239" name="Line 15"/>
          <p:cNvSpPr>
            <a:spLocks noChangeShapeType="1"/>
          </p:cNvSpPr>
          <p:nvPr/>
        </p:nvSpPr>
        <p:spPr bwMode="auto">
          <a:xfrm>
            <a:off x="5651500" y="3213100"/>
            <a:ext cx="1800225" cy="1655763"/>
          </a:xfrm>
          <a:prstGeom prst="line">
            <a:avLst/>
          </a:prstGeom>
          <a:noFill/>
          <a:ln w="9525">
            <a:solidFill>
              <a:schemeClr val="tx1"/>
            </a:solidFill>
            <a:round/>
            <a:headEnd/>
            <a:tailEnd type="triangle" w="med" len="med"/>
          </a:ln>
          <a:effectLst/>
        </p:spPr>
        <p:txBody>
          <a:bodyPr/>
          <a:lstStyle/>
          <a:p>
            <a:endParaRPr lang="ru-RU"/>
          </a:p>
        </p:txBody>
      </p:sp>
      <p:sp>
        <p:nvSpPr>
          <p:cNvPr id="52240" name="WordArt 16" descr="Бумажный пакет"/>
          <p:cNvSpPr>
            <a:spLocks noChangeArrowheads="1" noChangeShapeType="1" noTextEdit="1"/>
          </p:cNvSpPr>
          <p:nvPr/>
        </p:nvSpPr>
        <p:spPr bwMode="auto">
          <a:xfrm>
            <a:off x="5580063" y="4005263"/>
            <a:ext cx="3171825" cy="685800"/>
          </a:xfrm>
          <a:prstGeom prst="rect">
            <a:avLst/>
          </a:prstGeom>
        </p:spPr>
        <p:txBody>
          <a:bodyPr wrap="none" fromWordArt="1">
            <a:prstTxWarp prst="textPlain">
              <a:avLst>
                <a:gd name="adj" fmla="val 50000"/>
              </a:avLst>
            </a:prstTxWarp>
          </a:bodyPr>
          <a:lstStyle/>
          <a:p>
            <a:pPr algn="ctr"/>
            <a:r>
              <a:rPr lang="ru-RU" sz="2400" kern="10" dirty="0">
                <a:ln w="9525">
                  <a:solidFill>
                    <a:srgbClr val="008000"/>
                  </a:solidFill>
                  <a:round/>
                  <a:headEnd/>
                  <a:tailEnd/>
                </a:ln>
                <a:blipFill dpi="0" rotWithShape="0">
                  <a:blip r:embed="rId2"/>
                  <a:srcRect/>
                  <a:tile tx="0" ty="0" sx="100000" sy="100000" flip="none" algn="tl"/>
                </a:blipFill>
                <a:latin typeface="Times New Roman"/>
                <a:cs typeface="Times New Roman"/>
              </a:rPr>
              <a:t>3) перевод поставщикам</a:t>
            </a:r>
          </a:p>
          <a:p>
            <a:pPr algn="ctr"/>
            <a:r>
              <a:rPr lang="ru-RU" sz="2400" kern="10" dirty="0">
                <a:ln w="9525">
                  <a:solidFill>
                    <a:srgbClr val="008000"/>
                  </a:solidFill>
                  <a:round/>
                  <a:headEnd/>
                  <a:tailEnd/>
                </a:ln>
                <a:blipFill dpi="0" rotWithShape="0">
                  <a:blip r:embed="rId2"/>
                  <a:srcRect/>
                  <a:tile tx="0" ty="0" sx="100000" sy="100000" flip="none" algn="tl"/>
                </a:blipFill>
                <a:latin typeface="Times New Roman"/>
                <a:cs typeface="Times New Roman"/>
              </a:rPr>
              <a:t>товаров, в т. ч. за рубеж</a:t>
            </a:r>
          </a:p>
        </p:txBody>
      </p:sp>
    </p:spTree>
    <p:extLst>
      <p:ext uri="{BB962C8B-B14F-4D97-AF65-F5344CB8AC3E}">
        <p14:creationId xmlns:p14="http://schemas.microsoft.com/office/powerpoint/2010/main" val="1132632710"/>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p:cNvSpPr>
          <p:nvPr>
            <p:ph type="title"/>
          </p:nvPr>
        </p:nvSpPr>
        <p:spPr bwMode="auto">
          <a:xfrm>
            <a:off x="0" y="260350"/>
            <a:ext cx="8624888" cy="504825"/>
          </a:xfrm>
          <a:noFill/>
        </p:spPr>
        <p:txBody>
          <a:bodyPr vert="horz" wrap="square" lIns="91440" tIns="45720" rIns="91440" bIns="45720" numCol="1" anchorCtr="0" compatLnSpc="1">
            <a:prstTxWarp prst="textNoShape">
              <a:avLst/>
            </a:prstTxWarp>
            <a:normAutofit fontScale="90000"/>
          </a:bodyPr>
          <a:lstStyle/>
          <a:p>
            <a:r>
              <a:rPr lang="ru-RU" sz="2600" b="1"/>
              <a:t>Использование наличных денежных средств</a:t>
            </a:r>
            <a:br>
              <a:rPr lang="ru-RU" sz="2600" b="1"/>
            </a:br>
            <a:r>
              <a:rPr lang="ru-RU" sz="2600" b="1"/>
              <a:t>для отмывания денег</a:t>
            </a:r>
          </a:p>
        </p:txBody>
      </p:sp>
      <p:sp>
        <p:nvSpPr>
          <p:cNvPr id="53251" name="Rectangle 3"/>
          <p:cNvSpPr>
            <a:spLocks noChangeArrowheads="1"/>
          </p:cNvSpPr>
          <p:nvPr/>
        </p:nvSpPr>
        <p:spPr bwMode="auto">
          <a:xfrm>
            <a:off x="179388" y="1700213"/>
            <a:ext cx="3240087" cy="1152525"/>
          </a:xfrm>
          <a:prstGeom prst="rect">
            <a:avLst/>
          </a:prstGeom>
          <a:solidFill>
            <a:schemeClr val="accent1"/>
          </a:solidFill>
          <a:ln w="9525">
            <a:solidFill>
              <a:schemeClr val="tx1"/>
            </a:solidFill>
            <a:miter lim="800000"/>
            <a:headEnd/>
            <a:tailEnd/>
          </a:ln>
          <a:effectLst/>
        </p:spPr>
        <p:txBody>
          <a:bodyPr wrap="none" anchor="ctr"/>
          <a:lstStyle/>
          <a:p>
            <a:endParaRPr lang="ru-RU"/>
          </a:p>
        </p:txBody>
      </p:sp>
      <p:sp>
        <p:nvSpPr>
          <p:cNvPr id="53252" name="WordArt 4"/>
          <p:cNvSpPr>
            <a:spLocks noChangeArrowheads="1" noChangeShapeType="1" noTextEdit="1"/>
          </p:cNvSpPr>
          <p:nvPr/>
        </p:nvSpPr>
        <p:spPr bwMode="auto">
          <a:xfrm>
            <a:off x="250825" y="1773238"/>
            <a:ext cx="2987675" cy="936625"/>
          </a:xfrm>
          <a:prstGeom prst="rect">
            <a:avLst/>
          </a:prstGeom>
        </p:spPr>
        <p:txBody>
          <a:bodyPr wrap="none" fromWordArt="1">
            <a:prstTxWarp prst="textPlain">
              <a:avLst>
                <a:gd name="adj" fmla="val 50000"/>
              </a:avLst>
            </a:prstTxWarp>
          </a:bodyPr>
          <a:lstStyle/>
          <a:p>
            <a:pPr algn="ctr"/>
            <a:r>
              <a:rPr lang="ru-RU" kern="10">
                <a:ln w="9525">
                  <a:solidFill>
                    <a:srgbClr val="000000"/>
                  </a:solidFill>
                  <a:round/>
                  <a:headEnd/>
                  <a:tailEnd/>
                </a:ln>
                <a:solidFill>
                  <a:srgbClr val="800080"/>
                </a:solidFill>
                <a:latin typeface="Arial"/>
                <a:cs typeface="Arial"/>
              </a:rPr>
              <a:t>реально работающая</a:t>
            </a:r>
          </a:p>
          <a:p>
            <a:pPr algn="ctr"/>
            <a:r>
              <a:rPr lang="ru-RU" kern="10">
                <a:ln w="9525">
                  <a:solidFill>
                    <a:srgbClr val="000000"/>
                  </a:solidFill>
                  <a:round/>
                  <a:headEnd/>
                  <a:tailEnd/>
                </a:ln>
                <a:solidFill>
                  <a:srgbClr val="800080"/>
                </a:solidFill>
                <a:latin typeface="Arial"/>
                <a:cs typeface="Arial"/>
              </a:rPr>
              <a:t>организация клиент</a:t>
            </a:r>
          </a:p>
        </p:txBody>
      </p:sp>
      <p:sp>
        <p:nvSpPr>
          <p:cNvPr id="53253" name="Rectangle 5"/>
          <p:cNvSpPr>
            <a:spLocks noChangeArrowheads="1"/>
          </p:cNvSpPr>
          <p:nvPr/>
        </p:nvSpPr>
        <p:spPr bwMode="auto">
          <a:xfrm>
            <a:off x="6948488" y="1700213"/>
            <a:ext cx="1944687" cy="1152525"/>
          </a:xfrm>
          <a:prstGeom prst="rect">
            <a:avLst/>
          </a:prstGeom>
          <a:solidFill>
            <a:schemeClr val="accent1"/>
          </a:solidFill>
          <a:ln w="9525">
            <a:solidFill>
              <a:schemeClr val="tx1"/>
            </a:solidFill>
            <a:miter lim="800000"/>
            <a:headEnd/>
            <a:tailEnd/>
          </a:ln>
          <a:effectLst/>
        </p:spPr>
        <p:txBody>
          <a:bodyPr wrap="none" anchor="ctr"/>
          <a:lstStyle/>
          <a:p>
            <a:endParaRPr lang="ru-RU"/>
          </a:p>
        </p:txBody>
      </p:sp>
      <p:sp>
        <p:nvSpPr>
          <p:cNvPr id="53254" name="WordArt 6"/>
          <p:cNvSpPr>
            <a:spLocks noChangeArrowheads="1" noChangeShapeType="1" noTextEdit="1"/>
          </p:cNvSpPr>
          <p:nvPr/>
        </p:nvSpPr>
        <p:spPr bwMode="auto">
          <a:xfrm>
            <a:off x="7164388" y="1916113"/>
            <a:ext cx="1555750" cy="692150"/>
          </a:xfrm>
          <a:prstGeom prst="rect">
            <a:avLst/>
          </a:prstGeom>
        </p:spPr>
        <p:txBody>
          <a:bodyPr wrap="none" fromWordArt="1">
            <a:prstTxWarp prst="textPlain">
              <a:avLst>
                <a:gd name="adj" fmla="val 50000"/>
              </a:avLst>
            </a:prstTxWarp>
          </a:bodyPr>
          <a:lstStyle/>
          <a:p>
            <a:pPr algn="ctr"/>
            <a:r>
              <a:rPr lang="ru-RU" kern="10">
                <a:ln w="9525">
                  <a:solidFill>
                    <a:srgbClr val="000000"/>
                  </a:solidFill>
                  <a:round/>
                  <a:headEnd/>
                  <a:tailEnd/>
                </a:ln>
                <a:solidFill>
                  <a:srgbClr val="FF00FF"/>
                </a:solidFill>
                <a:latin typeface="Arial"/>
                <a:cs typeface="Arial"/>
              </a:rPr>
              <a:t>фирма </a:t>
            </a:r>
          </a:p>
          <a:p>
            <a:pPr algn="ctr"/>
            <a:r>
              <a:rPr lang="ru-RU" kern="10">
                <a:ln w="9525">
                  <a:solidFill>
                    <a:srgbClr val="000000"/>
                  </a:solidFill>
                  <a:round/>
                  <a:headEnd/>
                  <a:tailEnd/>
                </a:ln>
                <a:solidFill>
                  <a:srgbClr val="FF00FF"/>
                </a:solidFill>
                <a:latin typeface="Arial"/>
                <a:cs typeface="Arial"/>
              </a:rPr>
              <a:t>однодневка</a:t>
            </a:r>
          </a:p>
        </p:txBody>
      </p:sp>
      <p:sp>
        <p:nvSpPr>
          <p:cNvPr id="53255" name="Rectangle 7"/>
          <p:cNvSpPr>
            <a:spLocks noChangeArrowheads="1"/>
          </p:cNvSpPr>
          <p:nvPr/>
        </p:nvSpPr>
        <p:spPr bwMode="auto">
          <a:xfrm>
            <a:off x="179388" y="5373688"/>
            <a:ext cx="2376487" cy="1296987"/>
          </a:xfrm>
          <a:prstGeom prst="rect">
            <a:avLst/>
          </a:prstGeom>
          <a:solidFill>
            <a:schemeClr val="accent1"/>
          </a:solidFill>
          <a:ln w="9525">
            <a:solidFill>
              <a:schemeClr val="tx1"/>
            </a:solidFill>
            <a:miter lim="800000"/>
            <a:headEnd/>
            <a:tailEnd/>
          </a:ln>
          <a:effectLst/>
        </p:spPr>
        <p:txBody>
          <a:bodyPr wrap="none" anchor="ctr"/>
          <a:lstStyle/>
          <a:p>
            <a:endParaRPr lang="ru-RU"/>
          </a:p>
        </p:txBody>
      </p:sp>
      <p:sp>
        <p:nvSpPr>
          <p:cNvPr id="53256" name="Rectangle 8"/>
          <p:cNvSpPr>
            <a:spLocks noChangeArrowheads="1"/>
          </p:cNvSpPr>
          <p:nvPr/>
        </p:nvSpPr>
        <p:spPr bwMode="auto">
          <a:xfrm>
            <a:off x="7019925" y="5516563"/>
            <a:ext cx="1944688" cy="1152525"/>
          </a:xfrm>
          <a:prstGeom prst="rect">
            <a:avLst/>
          </a:prstGeom>
          <a:solidFill>
            <a:schemeClr val="accent1"/>
          </a:solidFill>
          <a:ln w="9525">
            <a:solidFill>
              <a:schemeClr val="tx1"/>
            </a:solidFill>
            <a:miter lim="800000"/>
            <a:headEnd/>
            <a:tailEnd/>
          </a:ln>
          <a:effectLst/>
        </p:spPr>
        <p:txBody>
          <a:bodyPr wrap="none" anchor="ctr"/>
          <a:lstStyle/>
          <a:p>
            <a:endParaRPr lang="ru-RU"/>
          </a:p>
        </p:txBody>
      </p:sp>
      <p:sp>
        <p:nvSpPr>
          <p:cNvPr id="53257" name="WordArt 9"/>
          <p:cNvSpPr>
            <a:spLocks noChangeArrowheads="1" noChangeShapeType="1" noTextEdit="1"/>
          </p:cNvSpPr>
          <p:nvPr/>
        </p:nvSpPr>
        <p:spPr bwMode="auto">
          <a:xfrm>
            <a:off x="250825" y="5876925"/>
            <a:ext cx="2219325" cy="523875"/>
          </a:xfrm>
          <a:prstGeom prst="rect">
            <a:avLst/>
          </a:prstGeom>
        </p:spPr>
        <p:txBody>
          <a:bodyPr wrap="none" fromWordArt="1">
            <a:prstTxWarp prst="textPlain">
              <a:avLst>
                <a:gd name="adj" fmla="val 50000"/>
              </a:avLst>
            </a:prstTxWarp>
          </a:bodyPr>
          <a:lstStyle/>
          <a:p>
            <a:pPr algn="ctr"/>
            <a:r>
              <a:rPr lang="ru-RU" sz="3600" kern="10">
                <a:ln w="9525">
                  <a:solidFill>
                    <a:srgbClr val="000000"/>
                  </a:solidFill>
                  <a:round/>
                  <a:headEnd/>
                  <a:tailEnd/>
                </a:ln>
                <a:solidFill>
                  <a:srgbClr val="800080"/>
                </a:solidFill>
                <a:latin typeface="Arial"/>
                <a:cs typeface="Arial"/>
              </a:rPr>
              <a:t>работники</a:t>
            </a:r>
          </a:p>
        </p:txBody>
      </p:sp>
      <p:sp>
        <p:nvSpPr>
          <p:cNvPr id="53258" name="WordArt 10"/>
          <p:cNvSpPr>
            <a:spLocks noChangeArrowheads="1" noChangeShapeType="1" noTextEdit="1"/>
          </p:cNvSpPr>
          <p:nvPr/>
        </p:nvSpPr>
        <p:spPr bwMode="auto">
          <a:xfrm>
            <a:off x="7451725" y="5876925"/>
            <a:ext cx="1189038" cy="492125"/>
          </a:xfrm>
          <a:prstGeom prst="rect">
            <a:avLst/>
          </a:prstGeom>
        </p:spPr>
        <p:txBody>
          <a:bodyPr wrap="none" fromWordArt="1">
            <a:prstTxWarp prst="textPlain">
              <a:avLst>
                <a:gd name="adj" fmla="val 50000"/>
              </a:avLst>
            </a:prstTxWarp>
          </a:bodyPr>
          <a:lstStyle/>
          <a:p>
            <a:pPr algn="ctr"/>
            <a:r>
              <a:rPr lang="ru-RU" kern="10">
                <a:ln w="9525">
                  <a:solidFill>
                    <a:srgbClr val="000000"/>
                  </a:solidFill>
                  <a:round/>
                  <a:headEnd/>
                  <a:tailEnd/>
                </a:ln>
                <a:solidFill>
                  <a:srgbClr val="800080"/>
                </a:solidFill>
                <a:latin typeface="Arial"/>
                <a:cs typeface="Arial"/>
              </a:rPr>
              <a:t>суд</a:t>
            </a:r>
          </a:p>
        </p:txBody>
      </p:sp>
      <p:sp>
        <p:nvSpPr>
          <p:cNvPr id="53259" name="Line 11"/>
          <p:cNvSpPr>
            <a:spLocks noChangeShapeType="1"/>
          </p:cNvSpPr>
          <p:nvPr/>
        </p:nvSpPr>
        <p:spPr bwMode="auto">
          <a:xfrm>
            <a:off x="3419475" y="1773238"/>
            <a:ext cx="3457575" cy="0"/>
          </a:xfrm>
          <a:prstGeom prst="line">
            <a:avLst/>
          </a:prstGeom>
          <a:noFill/>
          <a:ln w="9525">
            <a:solidFill>
              <a:schemeClr val="tx1"/>
            </a:solidFill>
            <a:round/>
            <a:headEnd/>
            <a:tailEnd type="triangle" w="med" len="med"/>
          </a:ln>
          <a:effectLst/>
        </p:spPr>
        <p:txBody>
          <a:bodyPr/>
          <a:lstStyle/>
          <a:p>
            <a:endParaRPr lang="ru-RU"/>
          </a:p>
        </p:txBody>
      </p:sp>
      <p:sp>
        <p:nvSpPr>
          <p:cNvPr id="53260" name="Line 12"/>
          <p:cNvSpPr>
            <a:spLocks noChangeShapeType="1"/>
          </p:cNvSpPr>
          <p:nvPr/>
        </p:nvSpPr>
        <p:spPr bwMode="auto">
          <a:xfrm flipH="1">
            <a:off x="3419475" y="2708275"/>
            <a:ext cx="3529013" cy="0"/>
          </a:xfrm>
          <a:prstGeom prst="line">
            <a:avLst/>
          </a:prstGeom>
          <a:noFill/>
          <a:ln w="9525">
            <a:solidFill>
              <a:schemeClr val="tx1"/>
            </a:solidFill>
            <a:round/>
            <a:headEnd/>
            <a:tailEnd type="triangle" w="med" len="med"/>
          </a:ln>
          <a:effectLst/>
        </p:spPr>
        <p:txBody>
          <a:bodyPr/>
          <a:lstStyle/>
          <a:p>
            <a:endParaRPr lang="ru-RU"/>
          </a:p>
        </p:txBody>
      </p:sp>
      <p:sp>
        <p:nvSpPr>
          <p:cNvPr id="53261" name="AutoShape 13"/>
          <p:cNvSpPr>
            <a:spLocks noChangeArrowheads="1"/>
          </p:cNvSpPr>
          <p:nvPr/>
        </p:nvSpPr>
        <p:spPr bwMode="auto">
          <a:xfrm rot="-1918140">
            <a:off x="2195513" y="3500438"/>
            <a:ext cx="5022850" cy="1223962"/>
          </a:xfrm>
          <a:prstGeom prst="leftRightArrow">
            <a:avLst>
              <a:gd name="adj1" fmla="val 50000"/>
              <a:gd name="adj2" fmla="val 82075"/>
            </a:avLst>
          </a:prstGeom>
          <a:solidFill>
            <a:schemeClr val="accent1"/>
          </a:solidFill>
          <a:ln w="9525">
            <a:solidFill>
              <a:schemeClr val="tx1"/>
            </a:solidFill>
            <a:miter lim="800000"/>
            <a:headEnd/>
            <a:tailEnd/>
          </a:ln>
          <a:effectLst/>
        </p:spPr>
        <p:txBody>
          <a:bodyPr wrap="none" anchor="ctr"/>
          <a:lstStyle/>
          <a:p>
            <a:endParaRPr lang="ru-RU"/>
          </a:p>
        </p:txBody>
      </p:sp>
      <p:sp>
        <p:nvSpPr>
          <p:cNvPr id="53262" name="WordArt 14"/>
          <p:cNvSpPr>
            <a:spLocks noChangeArrowheads="1" noChangeShapeType="1" noTextEdit="1"/>
          </p:cNvSpPr>
          <p:nvPr/>
        </p:nvSpPr>
        <p:spPr bwMode="auto">
          <a:xfrm rot="-1917110">
            <a:off x="3348038" y="3789363"/>
            <a:ext cx="3109912" cy="504825"/>
          </a:xfrm>
          <a:prstGeom prst="rect">
            <a:avLst/>
          </a:prstGeom>
        </p:spPr>
        <p:txBody>
          <a:bodyPr wrap="none" fromWordArt="1">
            <a:prstTxWarp prst="textPlain">
              <a:avLst>
                <a:gd name="adj" fmla="val 50000"/>
              </a:avLst>
            </a:prstTxWarp>
          </a:bodyPr>
          <a:lstStyle/>
          <a:p>
            <a:pPr algn="ctr"/>
            <a:r>
              <a:rPr lang="ru-RU" kern="10">
                <a:ln w="9525">
                  <a:solidFill>
                    <a:srgbClr val="000000"/>
                  </a:solidFill>
                  <a:round/>
                  <a:headEnd/>
                  <a:tailEnd/>
                </a:ln>
                <a:latin typeface="Arial"/>
                <a:cs typeface="Arial"/>
              </a:rPr>
              <a:t>1) задолженность</a:t>
            </a:r>
          </a:p>
          <a:p>
            <a:pPr algn="ctr"/>
            <a:r>
              <a:rPr lang="ru-RU" kern="10">
                <a:ln w="9525">
                  <a:solidFill>
                    <a:srgbClr val="000000"/>
                  </a:solidFill>
                  <a:round/>
                  <a:headEnd/>
                  <a:tailEnd/>
                </a:ln>
                <a:latin typeface="Arial"/>
                <a:cs typeface="Arial"/>
              </a:rPr>
              <a:t>по з/п</a:t>
            </a:r>
          </a:p>
        </p:txBody>
      </p:sp>
      <p:sp>
        <p:nvSpPr>
          <p:cNvPr id="53263" name="Line 15"/>
          <p:cNvSpPr>
            <a:spLocks noChangeShapeType="1"/>
          </p:cNvSpPr>
          <p:nvPr/>
        </p:nvSpPr>
        <p:spPr bwMode="auto">
          <a:xfrm>
            <a:off x="2627313" y="6524625"/>
            <a:ext cx="4392612" cy="0"/>
          </a:xfrm>
          <a:prstGeom prst="line">
            <a:avLst/>
          </a:prstGeom>
          <a:noFill/>
          <a:ln w="38100">
            <a:solidFill>
              <a:schemeClr val="tx1"/>
            </a:solidFill>
            <a:round/>
            <a:headEnd/>
            <a:tailEnd type="triangle" w="med" len="med"/>
          </a:ln>
          <a:effectLst/>
        </p:spPr>
        <p:txBody>
          <a:bodyPr/>
          <a:lstStyle/>
          <a:p>
            <a:endParaRPr lang="ru-RU"/>
          </a:p>
        </p:txBody>
      </p:sp>
      <p:sp>
        <p:nvSpPr>
          <p:cNvPr id="53264" name="Line 16"/>
          <p:cNvSpPr>
            <a:spLocks noChangeShapeType="1"/>
          </p:cNvSpPr>
          <p:nvPr/>
        </p:nvSpPr>
        <p:spPr bwMode="auto">
          <a:xfrm flipH="1" flipV="1">
            <a:off x="2627313" y="5732463"/>
            <a:ext cx="4321175" cy="1587"/>
          </a:xfrm>
          <a:prstGeom prst="line">
            <a:avLst/>
          </a:prstGeom>
          <a:noFill/>
          <a:ln w="38100">
            <a:solidFill>
              <a:schemeClr val="tx1"/>
            </a:solidFill>
            <a:round/>
            <a:headEnd/>
            <a:tailEnd type="triangle" w="med" len="med"/>
          </a:ln>
          <a:effectLst/>
        </p:spPr>
        <p:txBody>
          <a:bodyPr/>
          <a:lstStyle/>
          <a:p>
            <a:endParaRPr lang="ru-RU"/>
          </a:p>
        </p:txBody>
      </p:sp>
      <p:sp>
        <p:nvSpPr>
          <p:cNvPr id="53265" name="WordArt 17" descr="Бумажный пакет"/>
          <p:cNvSpPr>
            <a:spLocks noChangeArrowheads="1" noChangeShapeType="1" noTextEdit="1"/>
          </p:cNvSpPr>
          <p:nvPr/>
        </p:nvSpPr>
        <p:spPr bwMode="auto">
          <a:xfrm>
            <a:off x="2987675" y="6092825"/>
            <a:ext cx="3743325" cy="765175"/>
          </a:xfrm>
          <a:prstGeom prst="rect">
            <a:avLst/>
          </a:prstGeom>
        </p:spPr>
        <p:txBody>
          <a:bodyPr wrap="none" fromWordArt="1">
            <a:prstTxWarp prst="textPlain">
              <a:avLst>
                <a:gd name="adj" fmla="val 50000"/>
              </a:avLst>
            </a:prstTxWarp>
          </a:bodyPr>
          <a:lstStyle/>
          <a:p>
            <a:pPr algn="ctr"/>
            <a:r>
              <a:rPr lang="ru-RU" kern="10" dirty="0">
                <a:ln w="9525">
                  <a:solidFill>
                    <a:srgbClr val="008000"/>
                  </a:solidFill>
                  <a:round/>
                  <a:headEnd/>
                  <a:tailEnd/>
                </a:ln>
                <a:blipFill dpi="0" rotWithShape="0">
                  <a:blip r:embed="rId2"/>
                  <a:srcRect/>
                  <a:tile tx="0" ty="0" sx="100000" sy="100000" flip="none" algn="tl"/>
                </a:blipFill>
                <a:latin typeface="Times New Roman"/>
                <a:cs typeface="Times New Roman"/>
              </a:rPr>
              <a:t>3) иск о взыскании задолженности</a:t>
            </a:r>
          </a:p>
          <a:p>
            <a:pPr algn="ctr"/>
            <a:r>
              <a:rPr lang="ru-RU" kern="10" dirty="0">
                <a:ln w="9525">
                  <a:solidFill>
                    <a:srgbClr val="008000"/>
                  </a:solidFill>
                  <a:round/>
                  <a:headEnd/>
                  <a:tailEnd/>
                </a:ln>
                <a:blipFill dpi="0" rotWithShape="0">
                  <a:blip r:embed="rId2"/>
                  <a:srcRect/>
                  <a:tile tx="0" ty="0" sx="100000" sy="100000" flip="none" algn="tl"/>
                </a:blipFill>
                <a:latin typeface="Times New Roman"/>
                <a:cs typeface="Times New Roman"/>
              </a:rPr>
              <a:t>по з/п</a:t>
            </a:r>
          </a:p>
        </p:txBody>
      </p:sp>
      <p:sp>
        <p:nvSpPr>
          <p:cNvPr id="53266" name="WordArt 18" descr="Бумажный пакет"/>
          <p:cNvSpPr>
            <a:spLocks noChangeArrowheads="1" noChangeShapeType="1" noTextEdit="1"/>
          </p:cNvSpPr>
          <p:nvPr/>
        </p:nvSpPr>
        <p:spPr bwMode="auto">
          <a:xfrm>
            <a:off x="2843213" y="5445125"/>
            <a:ext cx="3889375" cy="307975"/>
          </a:xfrm>
          <a:prstGeom prst="rect">
            <a:avLst/>
          </a:prstGeom>
        </p:spPr>
        <p:txBody>
          <a:bodyPr wrap="none" fromWordArt="1">
            <a:prstTxWarp prst="textPlain">
              <a:avLst>
                <a:gd name="adj" fmla="val 50000"/>
              </a:avLst>
            </a:prstTxWarp>
          </a:bodyPr>
          <a:lstStyle/>
          <a:p>
            <a:pPr algn="ctr"/>
            <a:r>
              <a:rPr lang="ru-RU" sz="3600" kern="10" dirty="0">
                <a:ln w="9525">
                  <a:solidFill>
                    <a:srgbClr val="008000"/>
                  </a:solidFill>
                  <a:round/>
                  <a:headEnd/>
                  <a:tailEnd/>
                </a:ln>
                <a:blipFill dpi="0" rotWithShape="0">
                  <a:blip r:embed="rId2"/>
                  <a:srcRect/>
                  <a:tile tx="0" ty="0" sx="100000" sy="100000" flip="none" algn="tl"/>
                </a:blipFill>
                <a:latin typeface="Times New Roman"/>
                <a:cs typeface="Times New Roman"/>
              </a:rPr>
              <a:t>4) судебное решение</a:t>
            </a:r>
          </a:p>
        </p:txBody>
      </p:sp>
      <p:sp>
        <p:nvSpPr>
          <p:cNvPr id="53267" name="WordArt 19" descr="Бумажный пакет"/>
          <p:cNvSpPr>
            <a:spLocks noChangeArrowheads="1" noChangeShapeType="1" noTextEdit="1"/>
          </p:cNvSpPr>
          <p:nvPr/>
        </p:nvSpPr>
        <p:spPr bwMode="auto">
          <a:xfrm>
            <a:off x="3708400" y="1412875"/>
            <a:ext cx="2665413" cy="360363"/>
          </a:xfrm>
          <a:prstGeom prst="rect">
            <a:avLst/>
          </a:prstGeom>
        </p:spPr>
        <p:txBody>
          <a:bodyPr wrap="none" fromWordArt="1">
            <a:prstTxWarp prst="textPlain">
              <a:avLst>
                <a:gd name="adj" fmla="val 50000"/>
              </a:avLst>
            </a:prstTxWarp>
          </a:bodyPr>
          <a:lstStyle/>
          <a:p>
            <a:pPr algn="ctr"/>
            <a:r>
              <a:rPr lang="ru-RU" kern="10" dirty="0">
                <a:ln w="9525">
                  <a:solidFill>
                    <a:srgbClr val="008000"/>
                  </a:solidFill>
                  <a:round/>
                  <a:headEnd/>
                  <a:tailEnd/>
                </a:ln>
                <a:blipFill dpi="0" rotWithShape="0">
                  <a:blip r:embed="rId2"/>
                  <a:srcRect/>
                  <a:tile tx="0" ty="0" sx="100000" sy="100000" flip="none" algn="tl"/>
                </a:blipFill>
                <a:latin typeface="Times New Roman"/>
                <a:cs typeface="Times New Roman"/>
              </a:rPr>
              <a:t>2) перевод б/н ср-в</a:t>
            </a:r>
          </a:p>
        </p:txBody>
      </p:sp>
      <p:sp>
        <p:nvSpPr>
          <p:cNvPr id="53268" name="WordArt 20" descr="Бумажный пакет"/>
          <p:cNvSpPr>
            <a:spLocks noChangeArrowheads="1" noChangeShapeType="1" noTextEdit="1"/>
          </p:cNvSpPr>
          <p:nvPr/>
        </p:nvSpPr>
        <p:spPr bwMode="auto">
          <a:xfrm>
            <a:off x="3708400" y="2133600"/>
            <a:ext cx="2808288" cy="590550"/>
          </a:xfrm>
          <a:prstGeom prst="rect">
            <a:avLst/>
          </a:prstGeom>
        </p:spPr>
        <p:txBody>
          <a:bodyPr wrap="none" fromWordArt="1">
            <a:prstTxWarp prst="textPlain">
              <a:avLst>
                <a:gd name="adj" fmla="val 50000"/>
              </a:avLst>
            </a:prstTxWarp>
          </a:bodyPr>
          <a:lstStyle/>
          <a:p>
            <a:pPr algn="ctr"/>
            <a:r>
              <a:rPr lang="ru-RU" sz="2000" kern="10" dirty="0">
                <a:ln w="9525">
                  <a:solidFill>
                    <a:srgbClr val="008000"/>
                  </a:solidFill>
                  <a:round/>
                  <a:headEnd/>
                  <a:tailEnd/>
                </a:ln>
                <a:blipFill dpi="0" rotWithShape="0">
                  <a:blip r:embed="rId2"/>
                  <a:srcRect/>
                  <a:tile tx="0" ty="0" sx="100000" sy="100000" flip="none" algn="tl"/>
                </a:blipFill>
                <a:latin typeface="Times New Roman"/>
                <a:cs typeface="Times New Roman"/>
              </a:rPr>
              <a:t>5) снятие и передача</a:t>
            </a:r>
          </a:p>
          <a:p>
            <a:pPr algn="ctr"/>
            <a:r>
              <a:rPr lang="ru-RU" sz="2000" kern="10" dirty="0">
                <a:ln w="9525">
                  <a:solidFill>
                    <a:srgbClr val="008000"/>
                  </a:solidFill>
                  <a:round/>
                  <a:headEnd/>
                  <a:tailEnd/>
                </a:ln>
                <a:blipFill dpi="0" rotWithShape="0">
                  <a:blip r:embed="rId2"/>
                  <a:srcRect/>
                  <a:tile tx="0" ty="0" sx="100000" sy="100000" flip="none" algn="tl"/>
                </a:blipFill>
                <a:latin typeface="Times New Roman"/>
                <a:cs typeface="Times New Roman"/>
              </a:rPr>
              <a:t>наличных средств</a:t>
            </a:r>
          </a:p>
        </p:txBody>
      </p:sp>
    </p:spTree>
    <p:extLst>
      <p:ext uri="{BB962C8B-B14F-4D97-AF65-F5344CB8AC3E}">
        <p14:creationId xmlns:p14="http://schemas.microsoft.com/office/powerpoint/2010/main" val="2544894470"/>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0" y="274638"/>
            <a:ext cx="7924800" cy="1143000"/>
          </a:xfrm>
        </p:spPr>
        <p:txBody>
          <a:bodyPr/>
          <a:lstStyle/>
          <a:p>
            <a:pPr algn="ctr" fontAlgn="auto">
              <a:spcAft>
                <a:spcPts val="0"/>
              </a:spcAft>
              <a:defRPr/>
            </a:pPr>
            <a:r>
              <a:rPr lang="ru-RU" kern="1200" dirty="0">
                <a:effectLst>
                  <a:outerShdw blurRad="50000" dist="30000" dir="5400000" algn="tl" rotWithShape="0">
                    <a:srgbClr val="000000">
                      <a:alpha val="30000"/>
                    </a:srgbClr>
                  </a:outerShdw>
                </a:effectLst>
                <a:latin typeface="+mj-lt"/>
                <a:ea typeface="+mj-ea"/>
                <a:cs typeface="+mj-cs"/>
              </a:rPr>
              <a:t>Использование судебных решений</a:t>
            </a:r>
          </a:p>
        </p:txBody>
      </p:sp>
      <p:sp>
        <p:nvSpPr>
          <p:cNvPr id="3" name="Содержимое 2"/>
          <p:cNvSpPr>
            <a:spLocks noGrp="1"/>
          </p:cNvSpPr>
          <p:nvPr>
            <p:ph idx="4294967295"/>
          </p:nvPr>
        </p:nvSpPr>
        <p:spPr>
          <a:xfrm>
            <a:off x="251520" y="1412776"/>
            <a:ext cx="8208912" cy="5040560"/>
          </a:xfrm>
        </p:spPr>
        <p:txBody>
          <a:bodyPr>
            <a:normAutofit/>
          </a:bodyPr>
          <a:lstStyle/>
          <a:p>
            <a:pPr>
              <a:lnSpc>
                <a:spcPct val="80000"/>
              </a:lnSpc>
            </a:pPr>
            <a:r>
              <a:rPr lang="ru-RU" sz="1800" dirty="0"/>
              <a:t>Обзор по отдельным вопросам судебной практики, связанным с принятием судами мер противодействия незаконным финансовым операциям. Утвержден Президиумом Верховного Суда Российской Федерации 8 июля 2020 г.</a:t>
            </a:r>
          </a:p>
          <a:p>
            <a:pPr>
              <a:lnSpc>
                <a:spcPct val="80000"/>
              </a:lnSpc>
            </a:pPr>
            <a:endParaRPr lang="ru-RU" sz="1800" dirty="0"/>
          </a:p>
          <a:p>
            <a:pPr algn="just">
              <a:lnSpc>
                <a:spcPct val="80000"/>
              </a:lnSpc>
            </a:pPr>
            <a:r>
              <a:rPr lang="ru-RU" sz="1800" dirty="0"/>
              <a:t>Привлечение к участию в деле государственных органов, в том числе Росфинмониторинга</a:t>
            </a:r>
          </a:p>
          <a:p>
            <a:pPr algn="just">
              <a:lnSpc>
                <a:spcPct val="80000"/>
              </a:lnSpc>
            </a:pPr>
            <a:endParaRPr lang="ru-RU" sz="1800" dirty="0"/>
          </a:p>
          <a:p>
            <a:pPr algn="just">
              <a:lnSpc>
                <a:spcPct val="80000"/>
              </a:lnSpc>
            </a:pPr>
            <a:r>
              <a:rPr lang="ru-RU" sz="1800" dirty="0"/>
              <a:t>Изучение материалов дела в целях выявления возможных незаконных финансовых операций, проверки реальности обязательств, их исполнения или неисполнения</a:t>
            </a:r>
          </a:p>
          <a:p>
            <a:pPr algn="just">
              <a:lnSpc>
                <a:spcPct val="80000"/>
              </a:lnSpc>
            </a:pPr>
            <a:endParaRPr lang="ru-RU" sz="1800" dirty="0"/>
          </a:p>
          <a:p>
            <a:pPr algn="just">
              <a:lnSpc>
                <a:spcPct val="80000"/>
              </a:lnSpc>
            </a:pPr>
            <a:r>
              <a:rPr lang="ru-RU" sz="1800" dirty="0"/>
              <a:t>Признание сделок мнимыми сделками (п. 1 ст. 170 ГК РФ)</a:t>
            </a:r>
          </a:p>
        </p:txBody>
      </p:sp>
    </p:spTree>
    <p:extLst>
      <p:ext uri="{BB962C8B-B14F-4D97-AF65-F5344CB8AC3E}">
        <p14:creationId xmlns:p14="http://schemas.microsoft.com/office/powerpoint/2010/main" val="1756799347"/>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900" name="Rectangle 4"/>
          <p:cNvSpPr>
            <a:spLocks noChangeArrowheads="1"/>
          </p:cNvSpPr>
          <p:nvPr/>
        </p:nvSpPr>
        <p:spPr bwMode="auto">
          <a:xfrm>
            <a:off x="3048000" y="2209800"/>
            <a:ext cx="990600" cy="2438400"/>
          </a:xfrm>
          <a:prstGeom prst="rect">
            <a:avLst/>
          </a:prstGeom>
          <a:solidFill>
            <a:schemeClr val="accent1"/>
          </a:solidFill>
          <a:ln w="19050">
            <a:solidFill>
              <a:srgbClr val="000000"/>
            </a:solidFill>
            <a:miter lim="800000"/>
            <a:headEnd type="none" w="sm" len="sm"/>
            <a:tailEnd type="none" w="sm" len="sm"/>
          </a:ln>
          <a:effectLst/>
        </p:spPr>
        <p:txBody>
          <a:bodyPr wrap="none" anchor="ctr"/>
          <a:lstStyle/>
          <a:p>
            <a:endParaRPr lang="ru-RU"/>
          </a:p>
        </p:txBody>
      </p:sp>
      <p:sp>
        <p:nvSpPr>
          <p:cNvPr id="80901" name="Rectangle 5"/>
          <p:cNvSpPr>
            <a:spLocks noChangeArrowheads="1"/>
          </p:cNvSpPr>
          <p:nvPr/>
        </p:nvSpPr>
        <p:spPr bwMode="auto">
          <a:xfrm>
            <a:off x="3048000" y="4267200"/>
            <a:ext cx="381000" cy="381000"/>
          </a:xfrm>
          <a:prstGeom prst="rect">
            <a:avLst/>
          </a:prstGeom>
          <a:solidFill>
            <a:schemeClr val="accent1"/>
          </a:solidFill>
          <a:ln w="28575">
            <a:solidFill>
              <a:schemeClr val="tx1"/>
            </a:solidFill>
            <a:miter lim="800000"/>
            <a:headEnd type="none" w="sm" len="sm"/>
            <a:tailEnd type="none" w="sm" len="sm"/>
          </a:ln>
          <a:effectLst/>
        </p:spPr>
        <p:txBody>
          <a:bodyPr wrap="none" anchor="ctr"/>
          <a:lstStyle/>
          <a:p>
            <a:endParaRPr lang="ru-RU"/>
          </a:p>
        </p:txBody>
      </p:sp>
      <p:sp>
        <p:nvSpPr>
          <p:cNvPr id="80902" name="Rectangle 6"/>
          <p:cNvSpPr>
            <a:spLocks noChangeArrowheads="1"/>
          </p:cNvSpPr>
          <p:nvPr/>
        </p:nvSpPr>
        <p:spPr bwMode="auto">
          <a:xfrm>
            <a:off x="5334000" y="3048000"/>
            <a:ext cx="533400" cy="685800"/>
          </a:xfrm>
          <a:prstGeom prst="rect">
            <a:avLst/>
          </a:prstGeom>
          <a:solidFill>
            <a:schemeClr val="accent1"/>
          </a:solidFill>
          <a:ln w="12700">
            <a:solidFill>
              <a:schemeClr val="tx1"/>
            </a:solidFill>
            <a:miter lim="800000"/>
            <a:headEnd type="none" w="sm" len="sm"/>
            <a:tailEnd type="none" w="sm" len="sm"/>
          </a:ln>
          <a:effectLst/>
        </p:spPr>
        <p:txBody>
          <a:bodyPr wrap="none" anchor="ctr"/>
          <a:lstStyle/>
          <a:p>
            <a:endParaRPr lang="ru-RU"/>
          </a:p>
        </p:txBody>
      </p:sp>
      <p:sp>
        <p:nvSpPr>
          <p:cNvPr id="80903" name="Rectangle 7"/>
          <p:cNvSpPr>
            <a:spLocks noChangeArrowheads="1"/>
          </p:cNvSpPr>
          <p:nvPr/>
        </p:nvSpPr>
        <p:spPr bwMode="auto">
          <a:xfrm>
            <a:off x="7620000" y="3048000"/>
            <a:ext cx="914400" cy="304800"/>
          </a:xfrm>
          <a:prstGeom prst="rect">
            <a:avLst/>
          </a:prstGeom>
          <a:solidFill>
            <a:schemeClr val="accent1"/>
          </a:solidFill>
          <a:ln w="12700">
            <a:solidFill>
              <a:schemeClr val="tx1"/>
            </a:solidFill>
            <a:miter lim="800000"/>
            <a:headEnd type="none" w="sm" len="sm"/>
            <a:tailEnd type="none" w="sm" len="sm"/>
          </a:ln>
          <a:effectLst/>
        </p:spPr>
        <p:txBody>
          <a:bodyPr wrap="none" anchor="ctr"/>
          <a:lstStyle/>
          <a:p>
            <a:endParaRPr lang="ru-RU"/>
          </a:p>
        </p:txBody>
      </p:sp>
      <p:sp>
        <p:nvSpPr>
          <p:cNvPr id="80904" name="Rectangle 8"/>
          <p:cNvSpPr>
            <a:spLocks noChangeArrowheads="1"/>
          </p:cNvSpPr>
          <p:nvPr/>
        </p:nvSpPr>
        <p:spPr bwMode="auto">
          <a:xfrm>
            <a:off x="7467600" y="5181600"/>
            <a:ext cx="914400" cy="304800"/>
          </a:xfrm>
          <a:prstGeom prst="rect">
            <a:avLst/>
          </a:prstGeom>
          <a:solidFill>
            <a:schemeClr val="accent1"/>
          </a:solidFill>
          <a:ln w="12700">
            <a:solidFill>
              <a:schemeClr val="tx1"/>
            </a:solidFill>
            <a:miter lim="800000"/>
            <a:headEnd type="none" w="sm" len="sm"/>
            <a:tailEnd type="none" w="sm" len="sm"/>
          </a:ln>
          <a:effectLst/>
        </p:spPr>
        <p:txBody>
          <a:bodyPr wrap="none" anchor="ctr"/>
          <a:lstStyle/>
          <a:p>
            <a:endParaRPr lang="ru-RU"/>
          </a:p>
        </p:txBody>
      </p:sp>
      <p:sp>
        <p:nvSpPr>
          <p:cNvPr id="80905" name="Text Box 9"/>
          <p:cNvSpPr txBox="1">
            <a:spLocks noChangeArrowheads="1"/>
          </p:cNvSpPr>
          <p:nvPr/>
        </p:nvSpPr>
        <p:spPr bwMode="auto">
          <a:xfrm>
            <a:off x="4724400" y="381000"/>
            <a:ext cx="1106488" cy="457200"/>
          </a:xfrm>
          <a:prstGeom prst="rect">
            <a:avLst/>
          </a:prstGeom>
          <a:noFill/>
          <a:ln w="12700">
            <a:noFill/>
            <a:miter lim="800000"/>
            <a:headEnd type="none" w="sm" len="sm"/>
            <a:tailEnd type="none" w="sm" len="sm"/>
          </a:ln>
          <a:effectLst/>
        </p:spPr>
        <p:txBody>
          <a:bodyPr>
            <a:spAutoFit/>
          </a:bodyPr>
          <a:lstStyle/>
          <a:p>
            <a:pPr eaLnBrk="1" hangingPunct="1"/>
            <a:r>
              <a:rPr lang="ru-RU" sz="2400">
                <a:latin typeface="Times New Roman" pitchFamily="18" charset="0"/>
              </a:rPr>
              <a:t>Латвия</a:t>
            </a:r>
          </a:p>
        </p:txBody>
      </p:sp>
      <p:sp>
        <p:nvSpPr>
          <p:cNvPr id="80906" name="Text Box 10"/>
          <p:cNvSpPr txBox="1">
            <a:spLocks noChangeArrowheads="1"/>
          </p:cNvSpPr>
          <p:nvPr/>
        </p:nvSpPr>
        <p:spPr bwMode="auto">
          <a:xfrm>
            <a:off x="6308725" y="2098675"/>
            <a:ext cx="2373313" cy="457200"/>
          </a:xfrm>
          <a:prstGeom prst="rect">
            <a:avLst/>
          </a:prstGeom>
          <a:noFill/>
          <a:ln w="12700">
            <a:noFill/>
            <a:miter lim="800000"/>
            <a:headEnd type="none" w="sm" len="sm"/>
            <a:tailEnd type="none" w="sm" len="sm"/>
          </a:ln>
          <a:effectLst/>
        </p:spPr>
        <p:txBody>
          <a:bodyPr wrap="none">
            <a:spAutoFit/>
          </a:bodyPr>
          <a:lstStyle/>
          <a:p>
            <a:pPr eaLnBrk="1" hangingPunct="1"/>
            <a:r>
              <a:rPr lang="ru-RU" sz="2400">
                <a:latin typeface="Times New Roman" pitchFamily="18" charset="0"/>
              </a:rPr>
              <a:t>Западная Европа</a:t>
            </a:r>
          </a:p>
        </p:txBody>
      </p:sp>
      <p:sp>
        <p:nvSpPr>
          <p:cNvPr id="80907" name="Text Box 11"/>
          <p:cNvSpPr txBox="1">
            <a:spLocks noChangeArrowheads="1"/>
          </p:cNvSpPr>
          <p:nvPr/>
        </p:nvSpPr>
        <p:spPr bwMode="auto">
          <a:xfrm>
            <a:off x="7467600" y="4419600"/>
            <a:ext cx="1141413" cy="457200"/>
          </a:xfrm>
          <a:prstGeom prst="rect">
            <a:avLst/>
          </a:prstGeom>
          <a:noFill/>
          <a:ln w="12700">
            <a:noFill/>
            <a:miter lim="800000"/>
            <a:headEnd type="none" w="sm" len="sm"/>
            <a:tailEnd type="none" w="sm" len="sm"/>
          </a:ln>
          <a:effectLst/>
        </p:spPr>
        <p:txBody>
          <a:bodyPr wrap="none">
            <a:spAutoFit/>
          </a:bodyPr>
          <a:lstStyle/>
          <a:p>
            <a:pPr eaLnBrk="1" hangingPunct="1"/>
            <a:r>
              <a:rPr lang="ru-RU" sz="2400">
                <a:latin typeface="Times New Roman" pitchFamily="18" charset="0"/>
              </a:rPr>
              <a:t>Офшор</a:t>
            </a:r>
          </a:p>
        </p:txBody>
      </p:sp>
      <p:sp>
        <p:nvSpPr>
          <p:cNvPr id="80908" name="WordArt 12"/>
          <p:cNvSpPr>
            <a:spLocks noChangeArrowheads="1" noChangeShapeType="1" noTextEdit="1"/>
          </p:cNvSpPr>
          <p:nvPr/>
        </p:nvSpPr>
        <p:spPr bwMode="auto">
          <a:xfrm rot="5400000">
            <a:off x="2957513" y="3138487"/>
            <a:ext cx="1657350" cy="257175"/>
          </a:xfrm>
          <a:prstGeom prst="rect">
            <a:avLst/>
          </a:prstGeom>
        </p:spPr>
        <p:txBody>
          <a:bodyPr vert="wordArtVert" wrap="none" fromWordArt="1">
            <a:prstTxWarp prst="textPlain">
              <a:avLst>
                <a:gd name="adj" fmla="val 50000"/>
              </a:avLst>
            </a:prstTxWarp>
          </a:bodyPr>
          <a:lstStyle/>
          <a:p>
            <a:pPr algn="ctr" fontAlgn="auto"/>
            <a:r>
              <a:rPr lang="ru-RU" i="1" kern="10">
                <a:ln w="9525">
                  <a:solidFill>
                    <a:schemeClr val="bg1"/>
                  </a:solidFill>
                  <a:round/>
                  <a:headEnd type="none" w="sm" len="sm"/>
                  <a:tailEnd type="none" w="sm" len="sm"/>
                </a:ln>
                <a:solidFill>
                  <a:schemeClr val="bg1"/>
                </a:solidFill>
                <a:effectLst>
                  <a:outerShdw dist="35921" dir="2700000" algn="ctr" rotWithShape="0">
                    <a:srgbClr val="C0C0C0"/>
                  </a:outerShdw>
                </a:effectLst>
                <a:latin typeface="Arial"/>
                <a:cs typeface="Arial"/>
              </a:rPr>
              <a:t>Субподрядчики</a:t>
            </a:r>
          </a:p>
        </p:txBody>
      </p:sp>
      <p:sp>
        <p:nvSpPr>
          <p:cNvPr id="80909" name="Line 13"/>
          <p:cNvSpPr>
            <a:spLocks noChangeShapeType="1"/>
          </p:cNvSpPr>
          <p:nvPr/>
        </p:nvSpPr>
        <p:spPr bwMode="auto">
          <a:xfrm flipV="1">
            <a:off x="685800" y="4038600"/>
            <a:ext cx="0" cy="1143000"/>
          </a:xfrm>
          <a:prstGeom prst="line">
            <a:avLst/>
          </a:prstGeom>
          <a:noFill/>
          <a:ln w="19050">
            <a:solidFill>
              <a:schemeClr val="tx1"/>
            </a:solidFill>
            <a:round/>
            <a:headEnd type="none" w="sm" len="sm"/>
            <a:tailEnd type="triangle" w="sm" len="sm"/>
          </a:ln>
          <a:effectLst/>
        </p:spPr>
        <p:txBody>
          <a:bodyPr wrap="none"/>
          <a:lstStyle/>
          <a:p>
            <a:endParaRPr lang="ru-RU"/>
          </a:p>
        </p:txBody>
      </p:sp>
      <p:sp>
        <p:nvSpPr>
          <p:cNvPr id="80910" name="Text Box 14"/>
          <p:cNvSpPr txBox="1">
            <a:spLocks noChangeArrowheads="1"/>
          </p:cNvSpPr>
          <p:nvPr/>
        </p:nvSpPr>
        <p:spPr bwMode="auto">
          <a:xfrm>
            <a:off x="1447800" y="2819400"/>
            <a:ext cx="1550988" cy="457200"/>
          </a:xfrm>
          <a:prstGeom prst="rect">
            <a:avLst/>
          </a:prstGeom>
          <a:noFill/>
          <a:ln w="12700">
            <a:noFill/>
            <a:miter lim="800000"/>
            <a:headEnd type="none" w="sm" len="sm"/>
            <a:tailEnd type="none" w="sm" len="sm"/>
          </a:ln>
          <a:effectLst/>
        </p:spPr>
        <p:txBody>
          <a:bodyPr wrap="none">
            <a:spAutoFit/>
          </a:bodyPr>
          <a:lstStyle/>
          <a:p>
            <a:pPr eaLnBrk="1" hangingPunct="1"/>
            <a:r>
              <a:rPr lang="ru-RU" sz="1200"/>
              <a:t>2. за строительные</a:t>
            </a:r>
          </a:p>
          <a:p>
            <a:pPr eaLnBrk="1" hangingPunct="1"/>
            <a:r>
              <a:rPr lang="ru-RU" sz="1200"/>
              <a:t>работы</a:t>
            </a:r>
          </a:p>
        </p:txBody>
      </p:sp>
      <p:sp>
        <p:nvSpPr>
          <p:cNvPr id="80911" name="Line 15"/>
          <p:cNvSpPr>
            <a:spLocks noChangeShapeType="1"/>
          </p:cNvSpPr>
          <p:nvPr/>
        </p:nvSpPr>
        <p:spPr bwMode="auto">
          <a:xfrm>
            <a:off x="1447800" y="3276600"/>
            <a:ext cx="1600200" cy="0"/>
          </a:xfrm>
          <a:prstGeom prst="line">
            <a:avLst/>
          </a:prstGeom>
          <a:noFill/>
          <a:ln w="19050">
            <a:solidFill>
              <a:schemeClr val="tx1"/>
            </a:solidFill>
            <a:round/>
            <a:headEnd type="none" w="sm" len="sm"/>
            <a:tailEnd type="triangle" w="sm" len="sm"/>
          </a:ln>
          <a:effectLst/>
        </p:spPr>
        <p:txBody>
          <a:bodyPr wrap="none"/>
          <a:lstStyle/>
          <a:p>
            <a:endParaRPr lang="ru-RU"/>
          </a:p>
        </p:txBody>
      </p:sp>
      <p:sp>
        <p:nvSpPr>
          <p:cNvPr id="80912" name="Line 16"/>
          <p:cNvSpPr>
            <a:spLocks noChangeShapeType="1"/>
          </p:cNvSpPr>
          <p:nvPr/>
        </p:nvSpPr>
        <p:spPr bwMode="auto">
          <a:xfrm flipV="1">
            <a:off x="1447800" y="2438400"/>
            <a:ext cx="1600200" cy="228600"/>
          </a:xfrm>
          <a:prstGeom prst="line">
            <a:avLst/>
          </a:prstGeom>
          <a:noFill/>
          <a:ln w="19050">
            <a:solidFill>
              <a:schemeClr val="tx1"/>
            </a:solidFill>
            <a:round/>
            <a:headEnd type="none" w="sm" len="sm"/>
            <a:tailEnd type="triangle" w="sm" len="sm"/>
          </a:ln>
          <a:effectLst/>
        </p:spPr>
        <p:txBody>
          <a:bodyPr wrap="none"/>
          <a:lstStyle/>
          <a:p>
            <a:endParaRPr lang="ru-RU"/>
          </a:p>
        </p:txBody>
      </p:sp>
      <p:sp>
        <p:nvSpPr>
          <p:cNvPr id="80913" name="Line 17"/>
          <p:cNvSpPr>
            <a:spLocks noChangeShapeType="1"/>
          </p:cNvSpPr>
          <p:nvPr/>
        </p:nvSpPr>
        <p:spPr bwMode="auto">
          <a:xfrm>
            <a:off x="1447800" y="3657600"/>
            <a:ext cx="1600200" cy="838200"/>
          </a:xfrm>
          <a:prstGeom prst="line">
            <a:avLst/>
          </a:prstGeom>
          <a:noFill/>
          <a:ln w="19050">
            <a:solidFill>
              <a:schemeClr val="tx1"/>
            </a:solidFill>
            <a:round/>
            <a:headEnd type="none" w="sm" len="sm"/>
            <a:tailEnd type="triangle" w="sm" len="sm"/>
          </a:ln>
          <a:effectLst/>
        </p:spPr>
        <p:txBody>
          <a:bodyPr wrap="none"/>
          <a:lstStyle/>
          <a:p>
            <a:endParaRPr lang="ru-RU"/>
          </a:p>
        </p:txBody>
      </p:sp>
      <p:sp>
        <p:nvSpPr>
          <p:cNvPr id="80914" name="Line 18"/>
          <p:cNvSpPr>
            <a:spLocks noChangeShapeType="1"/>
          </p:cNvSpPr>
          <p:nvPr/>
        </p:nvSpPr>
        <p:spPr bwMode="auto">
          <a:xfrm>
            <a:off x="3429000" y="3276600"/>
            <a:ext cx="1905000" cy="0"/>
          </a:xfrm>
          <a:prstGeom prst="line">
            <a:avLst/>
          </a:prstGeom>
          <a:noFill/>
          <a:ln w="19050">
            <a:solidFill>
              <a:schemeClr val="tx1"/>
            </a:solidFill>
            <a:round/>
            <a:headEnd type="none" w="sm" len="sm"/>
            <a:tailEnd type="triangle" w="sm" len="sm"/>
          </a:ln>
          <a:effectLst/>
        </p:spPr>
        <p:txBody>
          <a:bodyPr wrap="none"/>
          <a:lstStyle/>
          <a:p>
            <a:endParaRPr lang="ru-RU"/>
          </a:p>
        </p:txBody>
      </p:sp>
      <p:sp>
        <p:nvSpPr>
          <p:cNvPr id="80915" name="Text Box 19"/>
          <p:cNvSpPr txBox="1">
            <a:spLocks noChangeArrowheads="1"/>
          </p:cNvSpPr>
          <p:nvPr/>
        </p:nvSpPr>
        <p:spPr bwMode="auto">
          <a:xfrm>
            <a:off x="4191000" y="2971800"/>
            <a:ext cx="1114425" cy="274638"/>
          </a:xfrm>
          <a:prstGeom prst="rect">
            <a:avLst/>
          </a:prstGeom>
          <a:noFill/>
          <a:ln w="12700">
            <a:noFill/>
            <a:miter lim="800000"/>
            <a:headEnd type="none" w="sm" len="sm"/>
            <a:tailEnd type="none" w="sm" len="sm"/>
          </a:ln>
          <a:effectLst/>
        </p:spPr>
        <p:txBody>
          <a:bodyPr>
            <a:spAutoFit/>
          </a:bodyPr>
          <a:lstStyle/>
          <a:p>
            <a:pPr eaLnBrk="1" hangingPunct="1"/>
            <a:r>
              <a:rPr lang="ru-RU" sz="1200"/>
              <a:t>3. за векселя</a:t>
            </a:r>
          </a:p>
        </p:txBody>
      </p:sp>
      <p:sp>
        <p:nvSpPr>
          <p:cNvPr id="80916" name="Text Box 20"/>
          <p:cNvSpPr txBox="1">
            <a:spLocks noChangeArrowheads="1"/>
          </p:cNvSpPr>
          <p:nvPr/>
        </p:nvSpPr>
        <p:spPr bwMode="auto">
          <a:xfrm>
            <a:off x="4191000" y="3505200"/>
            <a:ext cx="1120775" cy="457200"/>
          </a:xfrm>
          <a:prstGeom prst="rect">
            <a:avLst/>
          </a:prstGeom>
          <a:noFill/>
          <a:ln w="12700">
            <a:noFill/>
            <a:miter lim="800000"/>
            <a:headEnd type="none" w="sm" len="sm"/>
            <a:tailEnd type="none" w="sm" len="sm"/>
          </a:ln>
          <a:effectLst/>
        </p:spPr>
        <p:txBody>
          <a:bodyPr wrap="none">
            <a:spAutoFit/>
          </a:bodyPr>
          <a:lstStyle/>
          <a:p>
            <a:pPr eaLnBrk="1" hangingPunct="1"/>
            <a:r>
              <a:rPr lang="ru-RU" sz="1200"/>
              <a:t>6. погашение</a:t>
            </a:r>
          </a:p>
          <a:p>
            <a:pPr eaLnBrk="1" hangingPunct="1"/>
            <a:r>
              <a:rPr lang="ru-RU" sz="1200"/>
              <a:t>векселя</a:t>
            </a:r>
          </a:p>
        </p:txBody>
      </p:sp>
      <p:sp>
        <p:nvSpPr>
          <p:cNvPr id="80917" name="Line 21"/>
          <p:cNvSpPr>
            <a:spLocks noChangeShapeType="1"/>
          </p:cNvSpPr>
          <p:nvPr/>
        </p:nvSpPr>
        <p:spPr bwMode="auto">
          <a:xfrm flipH="1">
            <a:off x="3429000" y="3505200"/>
            <a:ext cx="1828800" cy="0"/>
          </a:xfrm>
          <a:prstGeom prst="line">
            <a:avLst/>
          </a:prstGeom>
          <a:noFill/>
          <a:ln w="19050">
            <a:solidFill>
              <a:schemeClr val="tx1"/>
            </a:solidFill>
            <a:round/>
            <a:headEnd type="none" w="sm" len="sm"/>
            <a:tailEnd type="triangle" w="sm" len="sm"/>
          </a:ln>
          <a:effectLst/>
        </p:spPr>
        <p:txBody>
          <a:bodyPr wrap="none"/>
          <a:lstStyle/>
          <a:p>
            <a:endParaRPr lang="ru-RU"/>
          </a:p>
        </p:txBody>
      </p:sp>
      <p:sp>
        <p:nvSpPr>
          <p:cNvPr id="80918" name="Rectangle 22"/>
          <p:cNvSpPr>
            <a:spLocks noChangeArrowheads="1"/>
          </p:cNvSpPr>
          <p:nvPr/>
        </p:nvSpPr>
        <p:spPr bwMode="auto">
          <a:xfrm>
            <a:off x="5334000" y="4114800"/>
            <a:ext cx="533400" cy="762000"/>
          </a:xfrm>
          <a:prstGeom prst="rect">
            <a:avLst/>
          </a:prstGeom>
          <a:solidFill>
            <a:schemeClr val="accent1"/>
          </a:solidFill>
          <a:ln w="12700">
            <a:solidFill>
              <a:schemeClr val="tx1"/>
            </a:solidFill>
            <a:miter lim="800000"/>
            <a:headEnd type="none" w="sm" len="sm"/>
            <a:tailEnd type="none" w="sm" len="sm"/>
          </a:ln>
          <a:effectLst/>
        </p:spPr>
        <p:txBody>
          <a:bodyPr wrap="none" anchor="ctr"/>
          <a:lstStyle/>
          <a:p>
            <a:endParaRPr lang="ru-RU"/>
          </a:p>
        </p:txBody>
      </p:sp>
      <p:sp>
        <p:nvSpPr>
          <p:cNvPr id="80919" name="Rectangle 23"/>
          <p:cNvSpPr>
            <a:spLocks noChangeArrowheads="1"/>
          </p:cNvSpPr>
          <p:nvPr/>
        </p:nvSpPr>
        <p:spPr bwMode="auto">
          <a:xfrm>
            <a:off x="4191000" y="4038600"/>
            <a:ext cx="1114425" cy="274638"/>
          </a:xfrm>
          <a:prstGeom prst="rect">
            <a:avLst/>
          </a:prstGeom>
          <a:noFill/>
          <a:ln w="12700">
            <a:noFill/>
            <a:miter lim="800000"/>
            <a:headEnd type="none" w="sm" len="sm"/>
            <a:tailEnd type="none" w="sm" len="sm"/>
          </a:ln>
          <a:effectLst/>
        </p:spPr>
        <p:txBody>
          <a:bodyPr>
            <a:spAutoFit/>
          </a:bodyPr>
          <a:lstStyle/>
          <a:p>
            <a:pPr eaLnBrk="1" hangingPunct="1"/>
            <a:r>
              <a:rPr lang="ru-RU" sz="1200"/>
              <a:t>3. за векселя</a:t>
            </a:r>
          </a:p>
        </p:txBody>
      </p:sp>
      <p:sp>
        <p:nvSpPr>
          <p:cNvPr id="80920" name="Line 24"/>
          <p:cNvSpPr>
            <a:spLocks noChangeShapeType="1"/>
          </p:cNvSpPr>
          <p:nvPr/>
        </p:nvSpPr>
        <p:spPr bwMode="auto">
          <a:xfrm>
            <a:off x="3429000" y="4343400"/>
            <a:ext cx="1905000" cy="0"/>
          </a:xfrm>
          <a:prstGeom prst="line">
            <a:avLst/>
          </a:prstGeom>
          <a:noFill/>
          <a:ln w="19050">
            <a:solidFill>
              <a:schemeClr val="tx1"/>
            </a:solidFill>
            <a:round/>
            <a:headEnd type="none" w="sm" len="sm"/>
            <a:tailEnd type="triangle" w="sm" len="sm"/>
          </a:ln>
          <a:effectLst/>
        </p:spPr>
        <p:txBody>
          <a:bodyPr wrap="none"/>
          <a:lstStyle/>
          <a:p>
            <a:endParaRPr lang="ru-RU"/>
          </a:p>
        </p:txBody>
      </p:sp>
      <p:sp>
        <p:nvSpPr>
          <p:cNvPr id="80921" name="Text Box 25"/>
          <p:cNvSpPr txBox="1">
            <a:spLocks noChangeArrowheads="1"/>
          </p:cNvSpPr>
          <p:nvPr/>
        </p:nvSpPr>
        <p:spPr bwMode="auto">
          <a:xfrm rot="10800000" flipV="1">
            <a:off x="4191000" y="4572000"/>
            <a:ext cx="1143000" cy="457200"/>
          </a:xfrm>
          <a:prstGeom prst="rect">
            <a:avLst/>
          </a:prstGeom>
          <a:noFill/>
          <a:ln w="3175">
            <a:noFill/>
            <a:miter lim="800000"/>
            <a:headEnd type="none" w="sm" len="sm"/>
            <a:tailEnd type="none" w="sm" len="sm"/>
          </a:ln>
          <a:effectLst/>
        </p:spPr>
        <p:txBody>
          <a:bodyPr>
            <a:spAutoFit/>
          </a:bodyPr>
          <a:lstStyle/>
          <a:p>
            <a:pPr eaLnBrk="1" hangingPunct="1"/>
            <a:r>
              <a:rPr lang="ru-RU" sz="1200"/>
              <a:t>6. погашение векселя</a:t>
            </a:r>
          </a:p>
        </p:txBody>
      </p:sp>
      <p:sp>
        <p:nvSpPr>
          <p:cNvPr id="80922" name="Line 26"/>
          <p:cNvSpPr>
            <a:spLocks noChangeShapeType="1"/>
          </p:cNvSpPr>
          <p:nvPr/>
        </p:nvSpPr>
        <p:spPr bwMode="auto">
          <a:xfrm flipH="1">
            <a:off x="3429000" y="4572000"/>
            <a:ext cx="1828800" cy="0"/>
          </a:xfrm>
          <a:prstGeom prst="line">
            <a:avLst/>
          </a:prstGeom>
          <a:noFill/>
          <a:ln w="19050">
            <a:solidFill>
              <a:schemeClr val="tx1"/>
            </a:solidFill>
            <a:round/>
            <a:headEnd type="none" w="sm" len="sm"/>
            <a:tailEnd type="triangle" w="sm" len="sm"/>
          </a:ln>
          <a:effectLst/>
        </p:spPr>
        <p:txBody>
          <a:bodyPr wrap="none"/>
          <a:lstStyle/>
          <a:p>
            <a:endParaRPr lang="ru-RU"/>
          </a:p>
        </p:txBody>
      </p:sp>
      <p:sp>
        <p:nvSpPr>
          <p:cNvPr id="80923" name="Line 27"/>
          <p:cNvSpPr>
            <a:spLocks noChangeShapeType="1"/>
          </p:cNvSpPr>
          <p:nvPr/>
        </p:nvSpPr>
        <p:spPr bwMode="auto">
          <a:xfrm>
            <a:off x="5867400" y="3276600"/>
            <a:ext cx="1752600" cy="0"/>
          </a:xfrm>
          <a:prstGeom prst="line">
            <a:avLst/>
          </a:prstGeom>
          <a:noFill/>
          <a:ln w="19050">
            <a:solidFill>
              <a:schemeClr val="tx1"/>
            </a:solidFill>
            <a:round/>
            <a:headEnd type="none" w="sm" len="sm"/>
            <a:tailEnd type="triangle" w="sm" len="sm"/>
          </a:ln>
          <a:effectLst/>
        </p:spPr>
        <p:txBody>
          <a:bodyPr wrap="none"/>
          <a:lstStyle/>
          <a:p>
            <a:endParaRPr lang="ru-RU"/>
          </a:p>
        </p:txBody>
      </p:sp>
      <p:sp>
        <p:nvSpPr>
          <p:cNvPr id="80924" name="Line 28"/>
          <p:cNvSpPr>
            <a:spLocks noChangeShapeType="1"/>
          </p:cNvSpPr>
          <p:nvPr/>
        </p:nvSpPr>
        <p:spPr bwMode="auto">
          <a:xfrm flipH="1" flipV="1">
            <a:off x="5867400" y="3276600"/>
            <a:ext cx="1600200" cy="2057400"/>
          </a:xfrm>
          <a:prstGeom prst="line">
            <a:avLst/>
          </a:prstGeom>
          <a:noFill/>
          <a:ln w="19050">
            <a:solidFill>
              <a:schemeClr val="tx1"/>
            </a:solidFill>
            <a:round/>
            <a:headEnd type="none" w="sm" len="sm"/>
            <a:tailEnd type="triangle" w="sm" len="sm"/>
          </a:ln>
          <a:effectLst/>
        </p:spPr>
        <p:txBody>
          <a:bodyPr wrap="none"/>
          <a:lstStyle/>
          <a:p>
            <a:endParaRPr lang="ru-RU"/>
          </a:p>
        </p:txBody>
      </p:sp>
      <p:sp>
        <p:nvSpPr>
          <p:cNvPr id="80925" name="Line 29"/>
          <p:cNvSpPr>
            <a:spLocks noChangeShapeType="1"/>
          </p:cNvSpPr>
          <p:nvPr/>
        </p:nvSpPr>
        <p:spPr bwMode="auto">
          <a:xfrm flipH="1">
            <a:off x="5867400" y="4800600"/>
            <a:ext cx="1143000" cy="0"/>
          </a:xfrm>
          <a:prstGeom prst="line">
            <a:avLst/>
          </a:prstGeom>
          <a:noFill/>
          <a:ln w="19050">
            <a:solidFill>
              <a:schemeClr val="tx1"/>
            </a:solidFill>
            <a:round/>
            <a:headEnd type="none" w="sm" len="sm"/>
            <a:tailEnd type="triangle" w="sm" len="sm"/>
          </a:ln>
          <a:effectLst/>
        </p:spPr>
        <p:txBody>
          <a:bodyPr wrap="none"/>
          <a:lstStyle/>
          <a:p>
            <a:endParaRPr lang="ru-RU"/>
          </a:p>
        </p:txBody>
      </p:sp>
      <p:pic>
        <p:nvPicPr>
          <p:cNvPr id="80926" name="Picture 30" descr="BS00561_"/>
          <p:cNvPicPr>
            <a:picLocks noChangeAspect="1" noChangeArrowheads="1"/>
          </p:cNvPicPr>
          <p:nvPr/>
        </p:nvPicPr>
        <p:blipFill>
          <a:blip r:embed="rId2"/>
          <a:srcRect/>
          <a:stretch>
            <a:fillRect/>
          </a:stretch>
        </p:blipFill>
        <p:spPr bwMode="auto">
          <a:xfrm>
            <a:off x="381000" y="5257800"/>
            <a:ext cx="914400" cy="671513"/>
          </a:xfrm>
          <a:prstGeom prst="rect">
            <a:avLst/>
          </a:prstGeom>
          <a:noFill/>
        </p:spPr>
      </p:pic>
      <p:pic>
        <p:nvPicPr>
          <p:cNvPr id="80927" name="Picture 31" descr="PE01838_"/>
          <p:cNvPicPr>
            <a:picLocks noChangeAspect="1" noChangeArrowheads="1"/>
          </p:cNvPicPr>
          <p:nvPr/>
        </p:nvPicPr>
        <p:blipFill>
          <a:blip r:embed="rId3"/>
          <a:srcRect/>
          <a:stretch>
            <a:fillRect/>
          </a:stretch>
        </p:blipFill>
        <p:spPr bwMode="auto">
          <a:xfrm>
            <a:off x="381000" y="2667000"/>
            <a:ext cx="838200" cy="730250"/>
          </a:xfrm>
          <a:prstGeom prst="rect">
            <a:avLst/>
          </a:prstGeom>
          <a:noFill/>
        </p:spPr>
      </p:pic>
      <p:sp>
        <p:nvSpPr>
          <p:cNvPr id="80928" name="WordArt 32"/>
          <p:cNvSpPr>
            <a:spLocks noChangeArrowheads="1" noChangeShapeType="1" noTextEdit="1"/>
          </p:cNvSpPr>
          <p:nvPr/>
        </p:nvSpPr>
        <p:spPr bwMode="auto">
          <a:xfrm rot="5400000">
            <a:off x="419100" y="4533900"/>
            <a:ext cx="990600" cy="152400"/>
          </a:xfrm>
          <a:prstGeom prst="rect">
            <a:avLst/>
          </a:prstGeom>
        </p:spPr>
        <p:txBody>
          <a:bodyPr vert="wordArtVert" wrap="none" fromWordArt="1">
            <a:prstTxWarp prst="textPlain">
              <a:avLst>
                <a:gd name="adj" fmla="val 50000"/>
              </a:avLst>
            </a:prstTxWarp>
          </a:bodyPr>
          <a:lstStyle/>
          <a:p>
            <a:pPr algn="ctr" fontAlgn="auto"/>
            <a:r>
              <a:rPr lang="ru-RU" sz="1200" kern="10">
                <a:ln w="9525">
                  <a:solidFill>
                    <a:schemeClr val="tx1"/>
                  </a:solidFill>
                  <a:round/>
                  <a:headEnd/>
                  <a:tailEnd/>
                </a:ln>
                <a:solidFill>
                  <a:srgbClr val="FFFFFF"/>
                </a:solidFill>
                <a:latin typeface="Arial"/>
                <a:cs typeface="Arial"/>
              </a:rPr>
              <a:t>1.Кредит</a:t>
            </a:r>
          </a:p>
        </p:txBody>
      </p:sp>
      <p:sp>
        <p:nvSpPr>
          <p:cNvPr id="80929" name="Line 33"/>
          <p:cNvSpPr>
            <a:spLocks noChangeShapeType="1"/>
          </p:cNvSpPr>
          <p:nvPr/>
        </p:nvSpPr>
        <p:spPr bwMode="auto">
          <a:xfrm>
            <a:off x="4267200" y="1066800"/>
            <a:ext cx="0" cy="1524000"/>
          </a:xfrm>
          <a:prstGeom prst="line">
            <a:avLst/>
          </a:prstGeom>
          <a:noFill/>
          <a:ln w="19050">
            <a:solidFill>
              <a:schemeClr val="accent1"/>
            </a:solidFill>
            <a:prstDash val="dash"/>
            <a:round/>
            <a:headEnd/>
            <a:tailEnd/>
          </a:ln>
          <a:effectLst/>
        </p:spPr>
        <p:txBody>
          <a:bodyPr wrap="none" anchor="ctr"/>
          <a:lstStyle/>
          <a:p>
            <a:endParaRPr lang="ru-RU"/>
          </a:p>
        </p:txBody>
      </p:sp>
      <p:sp>
        <p:nvSpPr>
          <p:cNvPr id="80930" name="Line 34"/>
          <p:cNvSpPr>
            <a:spLocks noChangeShapeType="1"/>
          </p:cNvSpPr>
          <p:nvPr/>
        </p:nvSpPr>
        <p:spPr bwMode="auto">
          <a:xfrm>
            <a:off x="4267200" y="5105400"/>
            <a:ext cx="0" cy="1752600"/>
          </a:xfrm>
          <a:prstGeom prst="line">
            <a:avLst/>
          </a:prstGeom>
          <a:noFill/>
          <a:ln w="19050">
            <a:solidFill>
              <a:schemeClr val="accent1"/>
            </a:solidFill>
            <a:prstDash val="dash"/>
            <a:round/>
            <a:headEnd/>
            <a:tailEnd/>
          </a:ln>
          <a:effectLst/>
        </p:spPr>
        <p:txBody>
          <a:bodyPr wrap="none" anchor="ctr"/>
          <a:lstStyle/>
          <a:p>
            <a:endParaRPr lang="ru-RU"/>
          </a:p>
        </p:txBody>
      </p:sp>
      <p:sp>
        <p:nvSpPr>
          <p:cNvPr id="80931" name="Line 35"/>
          <p:cNvSpPr>
            <a:spLocks noChangeShapeType="1"/>
          </p:cNvSpPr>
          <p:nvPr/>
        </p:nvSpPr>
        <p:spPr bwMode="auto">
          <a:xfrm>
            <a:off x="6172200" y="1066800"/>
            <a:ext cx="0" cy="1752600"/>
          </a:xfrm>
          <a:prstGeom prst="line">
            <a:avLst/>
          </a:prstGeom>
          <a:noFill/>
          <a:ln w="19050">
            <a:solidFill>
              <a:schemeClr val="accent1"/>
            </a:solidFill>
            <a:prstDash val="dash"/>
            <a:round/>
            <a:headEnd/>
            <a:tailEnd/>
          </a:ln>
          <a:effectLst/>
        </p:spPr>
        <p:txBody>
          <a:bodyPr wrap="none" anchor="ctr"/>
          <a:lstStyle/>
          <a:p>
            <a:endParaRPr lang="ru-RU"/>
          </a:p>
        </p:txBody>
      </p:sp>
      <p:sp>
        <p:nvSpPr>
          <p:cNvPr id="80932" name="Line 36"/>
          <p:cNvSpPr>
            <a:spLocks noChangeShapeType="1"/>
          </p:cNvSpPr>
          <p:nvPr/>
        </p:nvSpPr>
        <p:spPr bwMode="auto">
          <a:xfrm>
            <a:off x="6248400" y="5105400"/>
            <a:ext cx="0" cy="1752600"/>
          </a:xfrm>
          <a:prstGeom prst="line">
            <a:avLst/>
          </a:prstGeom>
          <a:noFill/>
          <a:ln w="19050">
            <a:solidFill>
              <a:schemeClr val="accent1"/>
            </a:solidFill>
            <a:prstDash val="dash"/>
            <a:round/>
            <a:headEnd/>
            <a:tailEnd/>
          </a:ln>
          <a:effectLst/>
        </p:spPr>
        <p:txBody>
          <a:bodyPr wrap="none" anchor="ctr"/>
          <a:lstStyle/>
          <a:p>
            <a:endParaRPr lang="ru-RU"/>
          </a:p>
        </p:txBody>
      </p:sp>
      <p:sp>
        <p:nvSpPr>
          <p:cNvPr id="80933" name="Line 37"/>
          <p:cNvSpPr>
            <a:spLocks noChangeShapeType="1"/>
          </p:cNvSpPr>
          <p:nvPr/>
        </p:nvSpPr>
        <p:spPr bwMode="auto">
          <a:xfrm flipV="1">
            <a:off x="5867400" y="3352800"/>
            <a:ext cx="2209800" cy="1447800"/>
          </a:xfrm>
          <a:prstGeom prst="line">
            <a:avLst/>
          </a:prstGeom>
          <a:noFill/>
          <a:ln w="9525">
            <a:solidFill>
              <a:schemeClr val="tx1"/>
            </a:solidFill>
            <a:round/>
            <a:headEnd/>
            <a:tailEnd type="triangle" w="med" len="med"/>
          </a:ln>
          <a:effectLst/>
        </p:spPr>
        <p:txBody>
          <a:bodyPr wrap="none" anchor="ctr"/>
          <a:lstStyle/>
          <a:p>
            <a:endParaRPr lang="ru-RU"/>
          </a:p>
        </p:txBody>
      </p:sp>
      <p:sp>
        <p:nvSpPr>
          <p:cNvPr id="80934" name="Rectangle 38"/>
          <p:cNvSpPr>
            <a:spLocks noChangeArrowheads="1"/>
          </p:cNvSpPr>
          <p:nvPr/>
        </p:nvSpPr>
        <p:spPr bwMode="auto">
          <a:xfrm>
            <a:off x="6096000" y="2971800"/>
            <a:ext cx="960438" cy="274638"/>
          </a:xfrm>
          <a:prstGeom prst="rect">
            <a:avLst/>
          </a:prstGeom>
          <a:noFill/>
          <a:ln w="9525">
            <a:noFill/>
            <a:miter lim="800000"/>
            <a:headEnd/>
            <a:tailEnd/>
          </a:ln>
          <a:effectLst/>
        </p:spPr>
        <p:txBody>
          <a:bodyPr>
            <a:spAutoFit/>
          </a:bodyPr>
          <a:lstStyle/>
          <a:p>
            <a:pPr algn="ctr" eaLnBrk="1" hangingPunct="1">
              <a:spcBef>
                <a:spcPct val="20000"/>
              </a:spcBef>
            </a:pPr>
            <a:r>
              <a:rPr lang="ru-RU" sz="1200"/>
              <a:t>4. за акции</a:t>
            </a:r>
          </a:p>
        </p:txBody>
      </p:sp>
      <p:sp>
        <p:nvSpPr>
          <p:cNvPr id="80935" name="Text Box 39"/>
          <p:cNvSpPr txBox="1">
            <a:spLocks noChangeArrowheads="1"/>
          </p:cNvSpPr>
          <p:nvPr/>
        </p:nvSpPr>
        <p:spPr bwMode="auto">
          <a:xfrm>
            <a:off x="6172200" y="4572000"/>
            <a:ext cx="838200" cy="457200"/>
          </a:xfrm>
          <a:prstGeom prst="rect">
            <a:avLst/>
          </a:prstGeom>
          <a:noFill/>
          <a:ln w="9525">
            <a:noFill/>
            <a:miter lim="800000"/>
            <a:headEnd/>
            <a:tailEnd/>
          </a:ln>
          <a:effectLst/>
        </p:spPr>
        <p:txBody>
          <a:bodyPr>
            <a:spAutoFit/>
          </a:bodyPr>
          <a:lstStyle/>
          <a:p>
            <a:pPr algn="ctr" eaLnBrk="1" hangingPunct="1">
              <a:spcBef>
                <a:spcPct val="20000"/>
              </a:spcBef>
            </a:pPr>
            <a:r>
              <a:rPr lang="ru-RU" sz="1200">
                <a:latin typeface="Times New Roman" pitchFamily="18" charset="0"/>
              </a:rPr>
              <a:t>5.</a:t>
            </a:r>
            <a:r>
              <a:rPr lang="ru-RU" sz="1200"/>
              <a:t>за векселя</a:t>
            </a:r>
          </a:p>
        </p:txBody>
      </p:sp>
      <p:sp>
        <p:nvSpPr>
          <p:cNvPr id="80936" name="Rectangle 40"/>
          <p:cNvSpPr>
            <a:spLocks noChangeArrowheads="1"/>
          </p:cNvSpPr>
          <p:nvPr/>
        </p:nvSpPr>
        <p:spPr bwMode="auto">
          <a:xfrm>
            <a:off x="2819400" y="990600"/>
            <a:ext cx="1219200" cy="457200"/>
          </a:xfrm>
          <a:prstGeom prst="rect">
            <a:avLst/>
          </a:prstGeom>
          <a:solidFill>
            <a:schemeClr val="accent1"/>
          </a:solidFill>
          <a:ln w="9525">
            <a:solidFill>
              <a:schemeClr val="accent1"/>
            </a:solidFill>
            <a:miter lim="800000"/>
            <a:headEnd/>
            <a:tailEnd/>
          </a:ln>
          <a:effectLst/>
        </p:spPr>
        <p:txBody>
          <a:bodyPr wrap="none" anchor="ctr"/>
          <a:lstStyle/>
          <a:p>
            <a:pPr algn="ctr" eaLnBrk="1" hangingPunct="1">
              <a:spcBef>
                <a:spcPct val="20000"/>
              </a:spcBef>
            </a:pPr>
            <a:r>
              <a:rPr lang="ru-RU" sz="1400">
                <a:solidFill>
                  <a:schemeClr val="bg1"/>
                </a:solidFill>
                <a:latin typeface="Times New Roman" pitchFamily="18" charset="0"/>
              </a:rPr>
              <a:t>Российские</a:t>
            </a:r>
          </a:p>
          <a:p>
            <a:pPr algn="ctr" eaLnBrk="1" hangingPunct="1">
              <a:spcBef>
                <a:spcPct val="20000"/>
              </a:spcBef>
            </a:pPr>
            <a:r>
              <a:rPr lang="ru-RU" sz="1400">
                <a:solidFill>
                  <a:schemeClr val="bg1"/>
                </a:solidFill>
                <a:latin typeface="Times New Roman" pitchFamily="18" charset="0"/>
              </a:rPr>
              <a:t>организации</a:t>
            </a:r>
          </a:p>
        </p:txBody>
      </p:sp>
      <p:sp>
        <p:nvSpPr>
          <p:cNvPr id="80937" name="Line 41"/>
          <p:cNvSpPr>
            <a:spLocks noChangeShapeType="1"/>
          </p:cNvSpPr>
          <p:nvPr/>
        </p:nvSpPr>
        <p:spPr bwMode="auto">
          <a:xfrm flipV="1">
            <a:off x="3200400" y="1447800"/>
            <a:ext cx="0" cy="1066800"/>
          </a:xfrm>
          <a:prstGeom prst="line">
            <a:avLst/>
          </a:prstGeom>
          <a:noFill/>
          <a:ln w="19050">
            <a:solidFill>
              <a:schemeClr val="tx1"/>
            </a:solidFill>
            <a:round/>
            <a:headEnd/>
            <a:tailEnd type="triangle" w="med" len="lg"/>
          </a:ln>
          <a:effectLst/>
        </p:spPr>
        <p:txBody>
          <a:bodyPr wrap="none" anchor="ctr"/>
          <a:lstStyle/>
          <a:p>
            <a:endParaRPr lang="ru-RU"/>
          </a:p>
        </p:txBody>
      </p:sp>
      <p:sp>
        <p:nvSpPr>
          <p:cNvPr id="80938" name="Text Box 42"/>
          <p:cNvSpPr txBox="1">
            <a:spLocks noChangeArrowheads="1"/>
          </p:cNvSpPr>
          <p:nvPr/>
        </p:nvSpPr>
        <p:spPr bwMode="auto">
          <a:xfrm>
            <a:off x="2362200" y="1752600"/>
            <a:ext cx="1828800" cy="457200"/>
          </a:xfrm>
          <a:prstGeom prst="rect">
            <a:avLst/>
          </a:prstGeom>
          <a:noFill/>
          <a:ln w="9525">
            <a:noFill/>
            <a:miter lim="800000"/>
            <a:headEnd/>
            <a:tailEnd/>
          </a:ln>
          <a:effectLst/>
        </p:spPr>
        <p:txBody>
          <a:bodyPr>
            <a:spAutoFit/>
          </a:bodyPr>
          <a:lstStyle/>
          <a:p>
            <a:pPr algn="ctr" eaLnBrk="1" hangingPunct="1">
              <a:spcBef>
                <a:spcPct val="20000"/>
              </a:spcBef>
            </a:pPr>
            <a:r>
              <a:rPr lang="ru-RU" sz="1200"/>
              <a:t>за строительные работы</a:t>
            </a:r>
          </a:p>
        </p:txBody>
      </p:sp>
      <p:sp>
        <p:nvSpPr>
          <p:cNvPr id="80939" name="Rectangle 43"/>
          <p:cNvSpPr>
            <a:spLocks noChangeArrowheads="1"/>
          </p:cNvSpPr>
          <p:nvPr/>
        </p:nvSpPr>
        <p:spPr bwMode="auto">
          <a:xfrm>
            <a:off x="3048000" y="3200400"/>
            <a:ext cx="381000" cy="381000"/>
          </a:xfrm>
          <a:prstGeom prst="rect">
            <a:avLst/>
          </a:prstGeom>
          <a:solidFill>
            <a:schemeClr val="accent1"/>
          </a:solidFill>
          <a:ln w="28575">
            <a:solidFill>
              <a:schemeClr val="tx1"/>
            </a:solidFill>
            <a:miter lim="800000"/>
            <a:headEnd type="none" w="sm" len="sm"/>
            <a:tailEnd type="none" w="sm" len="sm"/>
          </a:ln>
          <a:effectLst/>
        </p:spPr>
        <p:txBody>
          <a:bodyPr wrap="none" anchor="ctr"/>
          <a:lstStyle/>
          <a:p>
            <a:endParaRPr lang="ru-RU"/>
          </a:p>
        </p:txBody>
      </p:sp>
      <p:sp>
        <p:nvSpPr>
          <p:cNvPr id="80940" name="Rectangle 44"/>
          <p:cNvSpPr>
            <a:spLocks noChangeArrowheads="1"/>
          </p:cNvSpPr>
          <p:nvPr/>
        </p:nvSpPr>
        <p:spPr bwMode="auto">
          <a:xfrm>
            <a:off x="3048000" y="2209800"/>
            <a:ext cx="381000" cy="381000"/>
          </a:xfrm>
          <a:prstGeom prst="rect">
            <a:avLst/>
          </a:prstGeom>
          <a:solidFill>
            <a:schemeClr val="accent1"/>
          </a:solidFill>
          <a:ln w="28575">
            <a:solidFill>
              <a:schemeClr val="tx1"/>
            </a:solidFill>
            <a:miter lim="800000"/>
            <a:headEnd type="none" w="sm" len="sm"/>
            <a:tailEnd type="none" w="sm" len="sm"/>
          </a:ln>
          <a:effectLst/>
        </p:spPr>
        <p:txBody>
          <a:bodyPr wrap="none" anchor="ctr"/>
          <a:lstStyle/>
          <a:p>
            <a:endParaRPr lang="ru-RU"/>
          </a:p>
        </p:txBody>
      </p:sp>
      <p:sp>
        <p:nvSpPr>
          <p:cNvPr id="80941" name="WordArt 45"/>
          <p:cNvSpPr>
            <a:spLocks noChangeArrowheads="1" noChangeShapeType="1" noTextEdit="1"/>
          </p:cNvSpPr>
          <p:nvPr/>
        </p:nvSpPr>
        <p:spPr bwMode="auto">
          <a:xfrm>
            <a:off x="6781800" y="3505200"/>
            <a:ext cx="762000" cy="609600"/>
          </a:xfrm>
          <a:prstGeom prst="rect">
            <a:avLst/>
          </a:prstGeom>
        </p:spPr>
        <p:txBody>
          <a:bodyPr wrap="none" fromWordArt="1">
            <a:prstTxWarp prst="textSlantUp">
              <a:avLst>
                <a:gd name="adj" fmla="val 71431"/>
              </a:avLst>
            </a:prstTxWarp>
          </a:bodyPr>
          <a:lstStyle/>
          <a:p>
            <a:pPr algn="ctr"/>
            <a:r>
              <a:rPr lang="ru-RU" sz="1200" kern="10">
                <a:ln w="9525">
                  <a:solidFill>
                    <a:schemeClr val="tx1"/>
                  </a:solidFill>
                  <a:round/>
                  <a:headEnd/>
                  <a:tailEnd/>
                </a:ln>
                <a:latin typeface="Arial"/>
                <a:cs typeface="Arial"/>
              </a:rPr>
              <a:t>4. за акции</a:t>
            </a:r>
          </a:p>
        </p:txBody>
      </p:sp>
      <p:sp>
        <p:nvSpPr>
          <p:cNvPr id="80942" name="WordArt 46"/>
          <p:cNvSpPr>
            <a:spLocks noChangeArrowheads="1" noChangeShapeType="1" noTextEdit="1"/>
          </p:cNvSpPr>
          <p:nvPr/>
        </p:nvSpPr>
        <p:spPr bwMode="auto">
          <a:xfrm rot="4314619">
            <a:off x="6819900" y="4457700"/>
            <a:ext cx="838200" cy="457200"/>
          </a:xfrm>
          <a:prstGeom prst="rect">
            <a:avLst/>
          </a:prstGeom>
        </p:spPr>
        <p:txBody>
          <a:bodyPr wrap="none" fromWordArt="1">
            <a:prstTxWarp prst="textSlantUp">
              <a:avLst>
                <a:gd name="adj" fmla="val 66750"/>
              </a:avLst>
            </a:prstTxWarp>
          </a:bodyPr>
          <a:lstStyle/>
          <a:p>
            <a:pPr algn="ctr"/>
            <a:r>
              <a:rPr lang="ru-RU" sz="1200" kern="10">
                <a:ln w="9525">
                  <a:solidFill>
                    <a:schemeClr val="tx1"/>
                  </a:solidFill>
                  <a:round/>
                  <a:headEnd/>
                  <a:tailEnd/>
                </a:ln>
                <a:latin typeface="Arial"/>
                <a:cs typeface="Arial"/>
              </a:rPr>
              <a:t>5. за векселя</a:t>
            </a:r>
          </a:p>
        </p:txBody>
      </p:sp>
      <p:sp>
        <p:nvSpPr>
          <p:cNvPr id="80943" name="Rectangle 47"/>
          <p:cNvSpPr>
            <a:spLocks noChangeArrowheads="1"/>
          </p:cNvSpPr>
          <p:nvPr/>
        </p:nvSpPr>
        <p:spPr bwMode="auto">
          <a:xfrm>
            <a:off x="323850" y="5300663"/>
            <a:ext cx="4572000" cy="915987"/>
          </a:xfrm>
          <a:prstGeom prst="rect">
            <a:avLst/>
          </a:prstGeom>
          <a:noFill/>
          <a:ln w="9525">
            <a:noFill/>
            <a:miter lim="800000"/>
            <a:headEnd/>
            <a:tailEnd/>
          </a:ln>
          <a:effectLst/>
        </p:spPr>
        <p:txBody>
          <a:bodyPr>
            <a:spAutoFit/>
          </a:bodyPr>
          <a:lstStyle/>
          <a:p>
            <a:endParaRPr lang="ru-RU"/>
          </a:p>
          <a:p>
            <a:endParaRPr lang="ru-RU"/>
          </a:p>
          <a:p>
            <a:r>
              <a:rPr lang="ru-RU"/>
              <a:t>Банк</a:t>
            </a:r>
          </a:p>
        </p:txBody>
      </p:sp>
      <p:sp>
        <p:nvSpPr>
          <p:cNvPr id="80944" name="Text Box 48"/>
          <p:cNvSpPr txBox="1">
            <a:spLocks noChangeArrowheads="1"/>
          </p:cNvSpPr>
          <p:nvPr/>
        </p:nvSpPr>
        <p:spPr bwMode="auto">
          <a:xfrm>
            <a:off x="1143000" y="304800"/>
            <a:ext cx="1079500" cy="457200"/>
          </a:xfrm>
          <a:prstGeom prst="rect">
            <a:avLst/>
          </a:prstGeom>
          <a:noFill/>
          <a:ln w="12700">
            <a:noFill/>
            <a:miter lim="800000"/>
            <a:headEnd type="none" w="sm" len="sm"/>
            <a:tailEnd type="none" w="sm" len="sm"/>
          </a:ln>
          <a:effectLst/>
        </p:spPr>
        <p:txBody>
          <a:bodyPr wrap="none">
            <a:spAutoFit/>
          </a:bodyPr>
          <a:lstStyle/>
          <a:p>
            <a:pPr eaLnBrk="1" hangingPunct="1"/>
            <a:r>
              <a:rPr lang="ru-RU" sz="2400">
                <a:latin typeface="Times New Roman" pitchFamily="18" charset="0"/>
              </a:rPr>
              <a:t>Россия</a:t>
            </a:r>
          </a:p>
        </p:txBody>
      </p:sp>
      <p:sp>
        <p:nvSpPr>
          <p:cNvPr id="80945" name="Rectangle 49"/>
          <p:cNvSpPr>
            <a:spLocks noGrp="1"/>
          </p:cNvSpPr>
          <p:nvPr>
            <p:ph type="title"/>
          </p:nvPr>
        </p:nvSpPr>
        <p:spPr bwMode="auto">
          <a:xfrm>
            <a:off x="1181100" y="0"/>
            <a:ext cx="7962900" cy="476250"/>
          </a:xfrm>
          <a:noFill/>
        </p:spPr>
        <p:txBody>
          <a:bodyPr vert="horz" wrap="square" lIns="91440" tIns="45720" rIns="91440" bIns="45720" numCol="1" anchorCtr="0" compatLnSpc="1">
            <a:prstTxWarp prst="textNoShape">
              <a:avLst/>
            </a:prstTxWarp>
            <a:normAutofit fontScale="90000"/>
          </a:bodyPr>
          <a:lstStyle/>
          <a:p>
            <a:r>
              <a:rPr lang="ru-RU" sz="3900" b="1"/>
              <a:t>Использование</a:t>
            </a:r>
            <a:r>
              <a:rPr lang="ru-RU" sz="3900"/>
              <a:t> </a:t>
            </a:r>
            <a:r>
              <a:rPr lang="ru-RU" sz="3900" b="1"/>
              <a:t>векселей</a:t>
            </a:r>
          </a:p>
        </p:txBody>
      </p:sp>
    </p:spTree>
    <p:extLst>
      <p:ext uri="{BB962C8B-B14F-4D97-AF65-F5344CB8AC3E}">
        <p14:creationId xmlns:p14="http://schemas.microsoft.com/office/powerpoint/2010/main" val="965707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80929"/>
                                        </p:tgtEl>
                                        <p:attrNameLst>
                                          <p:attrName>style.visibility</p:attrName>
                                        </p:attrNameLst>
                                      </p:cBhvr>
                                      <p:to>
                                        <p:strVal val="visible"/>
                                      </p:to>
                                    </p:set>
                                    <p:animEffect transition="in" filter="wipe(up)">
                                      <p:cBhvr>
                                        <p:cTn id="7" dur="500"/>
                                        <p:tgtEl>
                                          <p:spTgt spid="80929"/>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80930"/>
                                        </p:tgtEl>
                                        <p:attrNameLst>
                                          <p:attrName>style.visibility</p:attrName>
                                        </p:attrNameLst>
                                      </p:cBhvr>
                                      <p:to>
                                        <p:strVal val="visible"/>
                                      </p:to>
                                    </p:set>
                                    <p:animEffect transition="in" filter="wipe(up)">
                                      <p:cBhvr>
                                        <p:cTn id="11" dur="500"/>
                                        <p:tgtEl>
                                          <p:spTgt spid="80930"/>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80931"/>
                                        </p:tgtEl>
                                        <p:attrNameLst>
                                          <p:attrName>style.visibility</p:attrName>
                                        </p:attrNameLst>
                                      </p:cBhvr>
                                      <p:to>
                                        <p:strVal val="visible"/>
                                      </p:to>
                                    </p:set>
                                    <p:animEffect transition="in" filter="wipe(up)">
                                      <p:cBhvr>
                                        <p:cTn id="15" dur="500"/>
                                        <p:tgtEl>
                                          <p:spTgt spid="80931"/>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80932"/>
                                        </p:tgtEl>
                                        <p:attrNameLst>
                                          <p:attrName>style.visibility</p:attrName>
                                        </p:attrNameLst>
                                      </p:cBhvr>
                                      <p:to>
                                        <p:strVal val="visible"/>
                                      </p:to>
                                    </p:set>
                                    <p:animEffect transition="in" filter="wipe(up)">
                                      <p:cBhvr>
                                        <p:cTn id="19" dur="500"/>
                                        <p:tgtEl>
                                          <p:spTgt spid="80932"/>
                                        </p:tgtEl>
                                      </p:cBhvr>
                                    </p:animEffect>
                                  </p:childTnLst>
                                </p:cTn>
                              </p:par>
                            </p:childTnLst>
                          </p:cTn>
                        </p:par>
                        <p:par>
                          <p:cTn id="20" fill="hold">
                            <p:stCondLst>
                              <p:cond delay="2000"/>
                            </p:stCondLst>
                            <p:childTnLst>
                              <p:par>
                                <p:cTn id="21" presetID="1" presetClass="entr" presetSubtype="0" fill="hold" nodeType="afterEffect">
                                  <p:stCondLst>
                                    <p:cond delay="0"/>
                                  </p:stCondLst>
                                  <p:childTnLst>
                                    <p:set>
                                      <p:cBhvr>
                                        <p:cTn id="22" dur="1" fill="hold">
                                          <p:stCondLst>
                                            <p:cond delay="499"/>
                                          </p:stCondLst>
                                        </p:cTn>
                                        <p:tgtEl>
                                          <p:spTgt spid="8092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80909"/>
                                        </p:tgtEl>
                                        <p:attrNameLst>
                                          <p:attrName>style.visibility</p:attrName>
                                        </p:attrNameLst>
                                      </p:cBhvr>
                                      <p:to>
                                        <p:strVal val="visible"/>
                                      </p:to>
                                    </p:set>
                                    <p:anim calcmode="lin" valueType="num">
                                      <p:cBhvr additive="base">
                                        <p:cTn id="27" dur="500" fill="hold"/>
                                        <p:tgtEl>
                                          <p:spTgt spid="80909"/>
                                        </p:tgtEl>
                                        <p:attrNameLst>
                                          <p:attrName>ppt_x</p:attrName>
                                        </p:attrNameLst>
                                      </p:cBhvr>
                                      <p:tavLst>
                                        <p:tav tm="0">
                                          <p:val>
                                            <p:strVal val="#ppt_x"/>
                                          </p:val>
                                        </p:tav>
                                        <p:tav tm="100000">
                                          <p:val>
                                            <p:strVal val="#ppt_x"/>
                                          </p:val>
                                        </p:tav>
                                      </p:tavLst>
                                    </p:anim>
                                    <p:anim calcmode="lin" valueType="num">
                                      <p:cBhvr additive="base">
                                        <p:cTn id="28" dur="500" fill="hold"/>
                                        <p:tgtEl>
                                          <p:spTgt spid="80909"/>
                                        </p:tgtEl>
                                        <p:attrNameLst>
                                          <p:attrName>ppt_y</p:attrName>
                                        </p:attrNameLst>
                                      </p:cBhvr>
                                      <p:tavLst>
                                        <p:tav tm="0">
                                          <p:val>
                                            <p:strVal val="1+#ppt_h/2"/>
                                          </p:val>
                                        </p:tav>
                                        <p:tav tm="100000">
                                          <p:val>
                                            <p:strVal val="#ppt_y"/>
                                          </p:val>
                                        </p:tav>
                                      </p:tavLst>
                                    </p:anim>
                                  </p:childTnLst>
                                </p:cTn>
                              </p:par>
                            </p:childTnLst>
                          </p:cTn>
                        </p:par>
                        <p:par>
                          <p:cTn id="29" fill="hold">
                            <p:stCondLst>
                              <p:cond delay="500"/>
                            </p:stCondLst>
                            <p:childTnLst>
                              <p:par>
                                <p:cTn id="30" presetID="3" presetClass="entr" presetSubtype="0" fill="hold" grpId="0" nodeType="afterEffect">
                                  <p:stCondLst>
                                    <p:cond delay="0"/>
                                  </p:stCondLst>
                                  <p:childTnLst>
                                    <p:set>
                                      <p:cBhvr>
                                        <p:cTn id="31" dur="1" fill="hold">
                                          <p:stCondLst>
                                            <p:cond delay="499"/>
                                          </p:stCondLst>
                                        </p:cTn>
                                        <p:tgtEl>
                                          <p:spTgt spid="80928"/>
                                        </p:tgtEl>
                                        <p:attrNameLst>
                                          <p:attrName>style.visibility</p:attrName>
                                        </p:attrNameLst>
                                      </p:cBhvr>
                                      <p:to>
                                        <p:strVal val="visible"/>
                                      </p:to>
                                    </p:set>
                                  </p:childTnLst>
                                </p:cTn>
                              </p:par>
                            </p:childTnLst>
                          </p:cTn>
                        </p:par>
                        <p:par>
                          <p:cTn id="32" fill="hold">
                            <p:stCondLst>
                              <p:cond delay="1000"/>
                            </p:stCondLst>
                            <p:childTnLst>
                              <p:par>
                                <p:cTn id="33" presetID="1" presetClass="entr" presetSubtype="0" fill="hold" nodeType="afterEffect">
                                  <p:stCondLst>
                                    <p:cond delay="0"/>
                                  </p:stCondLst>
                                  <p:childTnLst>
                                    <p:set>
                                      <p:cBhvr>
                                        <p:cTn id="34" dur="1" fill="hold">
                                          <p:stCondLst>
                                            <p:cond delay="499"/>
                                          </p:stCondLst>
                                        </p:cTn>
                                        <p:tgtEl>
                                          <p:spTgt spid="8092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80900"/>
                                        </p:tgtEl>
                                        <p:attrNameLst>
                                          <p:attrName>style.visibility</p:attrName>
                                        </p:attrNameLst>
                                      </p:cBhvr>
                                      <p:to>
                                        <p:strVal val="visible"/>
                                      </p:to>
                                    </p:set>
                                    <p:anim calcmode="lin" valueType="num">
                                      <p:cBhvr additive="base">
                                        <p:cTn id="39" dur="500" fill="hold"/>
                                        <p:tgtEl>
                                          <p:spTgt spid="80900"/>
                                        </p:tgtEl>
                                        <p:attrNameLst>
                                          <p:attrName>ppt_x</p:attrName>
                                        </p:attrNameLst>
                                      </p:cBhvr>
                                      <p:tavLst>
                                        <p:tav tm="0">
                                          <p:val>
                                            <p:strVal val="0-#ppt_w/2"/>
                                          </p:val>
                                        </p:tav>
                                        <p:tav tm="100000">
                                          <p:val>
                                            <p:strVal val="#ppt_x"/>
                                          </p:val>
                                        </p:tav>
                                      </p:tavLst>
                                    </p:anim>
                                    <p:anim calcmode="lin" valueType="num">
                                      <p:cBhvr additive="base">
                                        <p:cTn id="40" dur="500" fill="hold"/>
                                        <p:tgtEl>
                                          <p:spTgt spid="80900"/>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499"/>
                                          </p:stCondLst>
                                        </p:cTn>
                                        <p:tgtEl>
                                          <p:spTgt spid="80936"/>
                                        </p:tgtEl>
                                        <p:attrNameLst>
                                          <p:attrName>style.visibility</p:attrName>
                                        </p:attrNameLst>
                                      </p:cBhvr>
                                      <p:to>
                                        <p:strVal val="visible"/>
                                      </p:to>
                                    </p:set>
                                  </p:childTnLst>
                                </p:cTn>
                              </p:par>
                            </p:childTnLst>
                          </p:cTn>
                        </p:par>
                        <p:par>
                          <p:cTn id="45" fill="hold">
                            <p:stCondLst>
                              <p:cond delay="500"/>
                            </p:stCondLst>
                            <p:childTnLst>
                              <p:par>
                                <p:cTn id="46" presetID="4" presetClass="entr" presetSubtype="16" fill="hold" grpId="0" nodeType="afterEffect">
                                  <p:stCondLst>
                                    <p:cond delay="0"/>
                                  </p:stCondLst>
                                  <p:childTnLst>
                                    <p:set>
                                      <p:cBhvr>
                                        <p:cTn id="47" dur="1" fill="hold">
                                          <p:stCondLst>
                                            <p:cond delay="0"/>
                                          </p:stCondLst>
                                        </p:cTn>
                                        <p:tgtEl>
                                          <p:spTgt spid="80901"/>
                                        </p:tgtEl>
                                        <p:attrNameLst>
                                          <p:attrName>style.visibility</p:attrName>
                                        </p:attrNameLst>
                                      </p:cBhvr>
                                      <p:to>
                                        <p:strVal val="visible"/>
                                      </p:to>
                                    </p:set>
                                    <p:animEffect transition="in" filter="box(in)">
                                      <p:cBhvr>
                                        <p:cTn id="48" dur="500"/>
                                        <p:tgtEl>
                                          <p:spTgt spid="80901"/>
                                        </p:tgtEl>
                                      </p:cBhvr>
                                    </p:animEffect>
                                  </p:childTnLst>
                                </p:cTn>
                              </p:par>
                            </p:childTnLst>
                          </p:cTn>
                        </p:par>
                        <p:par>
                          <p:cTn id="49" fill="hold">
                            <p:stCondLst>
                              <p:cond delay="1000"/>
                            </p:stCondLst>
                            <p:childTnLst>
                              <p:par>
                                <p:cTn id="50" presetID="4" presetClass="entr" presetSubtype="16" fill="hold" grpId="0" nodeType="afterEffect">
                                  <p:stCondLst>
                                    <p:cond delay="0"/>
                                  </p:stCondLst>
                                  <p:childTnLst>
                                    <p:set>
                                      <p:cBhvr>
                                        <p:cTn id="51" dur="1" fill="hold">
                                          <p:stCondLst>
                                            <p:cond delay="0"/>
                                          </p:stCondLst>
                                        </p:cTn>
                                        <p:tgtEl>
                                          <p:spTgt spid="80939"/>
                                        </p:tgtEl>
                                        <p:attrNameLst>
                                          <p:attrName>style.visibility</p:attrName>
                                        </p:attrNameLst>
                                      </p:cBhvr>
                                      <p:to>
                                        <p:strVal val="visible"/>
                                      </p:to>
                                    </p:set>
                                    <p:animEffect transition="in" filter="box(in)">
                                      <p:cBhvr>
                                        <p:cTn id="52" dur="500"/>
                                        <p:tgtEl>
                                          <p:spTgt spid="80939"/>
                                        </p:tgtEl>
                                      </p:cBhvr>
                                    </p:animEffect>
                                  </p:childTnLst>
                                </p:cTn>
                              </p:par>
                            </p:childTnLst>
                          </p:cTn>
                        </p:par>
                        <p:par>
                          <p:cTn id="53" fill="hold">
                            <p:stCondLst>
                              <p:cond delay="1500"/>
                            </p:stCondLst>
                            <p:childTnLst>
                              <p:par>
                                <p:cTn id="54" presetID="4" presetClass="entr" presetSubtype="16" fill="hold" grpId="0" nodeType="afterEffect">
                                  <p:stCondLst>
                                    <p:cond delay="0"/>
                                  </p:stCondLst>
                                  <p:childTnLst>
                                    <p:set>
                                      <p:cBhvr>
                                        <p:cTn id="55" dur="1" fill="hold">
                                          <p:stCondLst>
                                            <p:cond delay="0"/>
                                          </p:stCondLst>
                                        </p:cTn>
                                        <p:tgtEl>
                                          <p:spTgt spid="80940"/>
                                        </p:tgtEl>
                                        <p:attrNameLst>
                                          <p:attrName>style.visibility</p:attrName>
                                        </p:attrNameLst>
                                      </p:cBhvr>
                                      <p:to>
                                        <p:strVal val="visible"/>
                                      </p:to>
                                    </p:set>
                                    <p:animEffect transition="in" filter="box(in)">
                                      <p:cBhvr>
                                        <p:cTn id="56" dur="500"/>
                                        <p:tgtEl>
                                          <p:spTgt spid="80940"/>
                                        </p:tgtEl>
                                      </p:cBhvr>
                                    </p:animEffect>
                                  </p:childTnLst>
                                </p:cTn>
                              </p:par>
                            </p:childTnLst>
                          </p:cTn>
                        </p:par>
                        <p:par>
                          <p:cTn id="57" fill="hold">
                            <p:stCondLst>
                              <p:cond delay="2000"/>
                            </p:stCondLst>
                            <p:childTnLst>
                              <p:par>
                                <p:cTn id="58" presetID="3" presetClass="entr" presetSubtype="0" fill="hold" grpId="0" nodeType="afterEffect">
                                  <p:stCondLst>
                                    <p:cond delay="0"/>
                                  </p:stCondLst>
                                  <p:childTnLst>
                                    <p:set>
                                      <p:cBhvr>
                                        <p:cTn id="59" dur="1" fill="hold">
                                          <p:stCondLst>
                                            <p:cond delay="499"/>
                                          </p:stCondLst>
                                        </p:cTn>
                                        <p:tgtEl>
                                          <p:spTgt spid="80908"/>
                                        </p:tgtEl>
                                        <p:attrNameLst>
                                          <p:attrName>style.visibility</p:attrName>
                                        </p:attrNameLst>
                                      </p:cBhvr>
                                      <p:to>
                                        <p:strVal val="visible"/>
                                      </p:to>
                                    </p:set>
                                  </p:childTnLst>
                                </p:cTn>
                              </p:par>
                            </p:childTnLst>
                          </p:cTn>
                        </p:par>
                      </p:childTnLst>
                    </p:cTn>
                  </p:par>
                  <p:par>
                    <p:cTn id="60" fill="hold">
                      <p:stCondLst>
                        <p:cond delay="indefinite"/>
                      </p:stCondLst>
                      <p:childTnLst>
                        <p:par>
                          <p:cTn id="61" fill="hold">
                            <p:stCondLst>
                              <p:cond delay="0"/>
                            </p:stCondLst>
                            <p:childTnLst>
                              <p:par>
                                <p:cTn id="62" presetID="2" presetClass="entr" presetSubtype="8" fill="hold" grpId="0" nodeType="clickEffect">
                                  <p:stCondLst>
                                    <p:cond delay="0"/>
                                  </p:stCondLst>
                                  <p:childTnLst>
                                    <p:set>
                                      <p:cBhvr>
                                        <p:cTn id="63" dur="1" fill="hold">
                                          <p:stCondLst>
                                            <p:cond delay="0"/>
                                          </p:stCondLst>
                                        </p:cTn>
                                        <p:tgtEl>
                                          <p:spTgt spid="80911"/>
                                        </p:tgtEl>
                                        <p:attrNameLst>
                                          <p:attrName>style.visibility</p:attrName>
                                        </p:attrNameLst>
                                      </p:cBhvr>
                                      <p:to>
                                        <p:strVal val="visible"/>
                                      </p:to>
                                    </p:set>
                                    <p:anim calcmode="lin" valueType="num">
                                      <p:cBhvr additive="base">
                                        <p:cTn id="64" dur="500" fill="hold"/>
                                        <p:tgtEl>
                                          <p:spTgt spid="80911"/>
                                        </p:tgtEl>
                                        <p:attrNameLst>
                                          <p:attrName>ppt_x</p:attrName>
                                        </p:attrNameLst>
                                      </p:cBhvr>
                                      <p:tavLst>
                                        <p:tav tm="0">
                                          <p:val>
                                            <p:strVal val="0-#ppt_w/2"/>
                                          </p:val>
                                        </p:tav>
                                        <p:tav tm="100000">
                                          <p:val>
                                            <p:strVal val="#ppt_x"/>
                                          </p:val>
                                        </p:tav>
                                      </p:tavLst>
                                    </p:anim>
                                    <p:anim calcmode="lin" valueType="num">
                                      <p:cBhvr additive="base">
                                        <p:cTn id="65" dur="500" fill="hold"/>
                                        <p:tgtEl>
                                          <p:spTgt spid="80911"/>
                                        </p:tgtEl>
                                        <p:attrNameLst>
                                          <p:attrName>ppt_y</p:attrName>
                                        </p:attrNameLst>
                                      </p:cBhvr>
                                      <p:tavLst>
                                        <p:tav tm="0">
                                          <p:val>
                                            <p:strVal val="#ppt_y"/>
                                          </p:val>
                                        </p:tav>
                                        <p:tav tm="100000">
                                          <p:val>
                                            <p:strVal val="#ppt_y"/>
                                          </p:val>
                                        </p:tav>
                                      </p:tavLst>
                                    </p:anim>
                                  </p:childTnLst>
                                </p:cTn>
                              </p:par>
                            </p:childTnLst>
                          </p:cTn>
                        </p:par>
                        <p:par>
                          <p:cTn id="66" fill="hold">
                            <p:stCondLst>
                              <p:cond delay="500"/>
                            </p:stCondLst>
                            <p:childTnLst>
                              <p:par>
                                <p:cTn id="67" presetID="1" presetClass="entr" presetSubtype="0" fill="hold" grpId="0" nodeType="afterEffect">
                                  <p:stCondLst>
                                    <p:cond delay="0"/>
                                  </p:stCondLst>
                                  <p:childTnLst>
                                    <p:set>
                                      <p:cBhvr>
                                        <p:cTn id="68" dur="1" fill="hold">
                                          <p:stCondLst>
                                            <p:cond delay="499"/>
                                          </p:stCondLst>
                                        </p:cTn>
                                        <p:tgtEl>
                                          <p:spTgt spid="80910"/>
                                        </p:tgtEl>
                                        <p:attrNameLst>
                                          <p:attrName>style.visibility</p:attrName>
                                        </p:attrNameLst>
                                      </p:cBhvr>
                                      <p:to>
                                        <p:strVal val="visible"/>
                                      </p:to>
                                    </p:set>
                                  </p:childTnLst>
                                </p:cTn>
                              </p:par>
                            </p:childTnLst>
                          </p:cTn>
                        </p:par>
                        <p:par>
                          <p:cTn id="69" fill="hold">
                            <p:stCondLst>
                              <p:cond delay="1000"/>
                            </p:stCondLst>
                            <p:childTnLst>
                              <p:par>
                                <p:cTn id="70" presetID="1" presetClass="entr" presetSubtype="0" fill="hold" grpId="0" nodeType="afterEffect">
                                  <p:stCondLst>
                                    <p:cond delay="0"/>
                                  </p:stCondLst>
                                  <p:childTnLst>
                                    <p:set>
                                      <p:cBhvr>
                                        <p:cTn id="71" dur="1" fill="hold">
                                          <p:stCondLst>
                                            <p:cond delay="499"/>
                                          </p:stCondLst>
                                        </p:cTn>
                                        <p:tgtEl>
                                          <p:spTgt spid="80912"/>
                                        </p:tgtEl>
                                        <p:attrNameLst>
                                          <p:attrName>style.visibility</p:attrName>
                                        </p:attrNameLst>
                                      </p:cBhvr>
                                      <p:to>
                                        <p:strVal val="visible"/>
                                      </p:to>
                                    </p:set>
                                  </p:childTnLst>
                                </p:cTn>
                              </p:par>
                            </p:childTnLst>
                          </p:cTn>
                        </p:par>
                        <p:par>
                          <p:cTn id="72" fill="hold">
                            <p:stCondLst>
                              <p:cond delay="1500"/>
                            </p:stCondLst>
                            <p:childTnLst>
                              <p:par>
                                <p:cTn id="73" presetID="1" presetClass="entr" presetSubtype="0" fill="hold" grpId="0" nodeType="afterEffect">
                                  <p:stCondLst>
                                    <p:cond delay="0"/>
                                  </p:stCondLst>
                                  <p:childTnLst>
                                    <p:set>
                                      <p:cBhvr>
                                        <p:cTn id="74" dur="1" fill="hold">
                                          <p:stCondLst>
                                            <p:cond delay="499"/>
                                          </p:stCondLst>
                                        </p:cTn>
                                        <p:tgtEl>
                                          <p:spTgt spid="80913"/>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22" presetClass="entr" presetSubtype="4" fill="hold" grpId="0" nodeType="clickEffect">
                                  <p:stCondLst>
                                    <p:cond delay="0"/>
                                  </p:stCondLst>
                                  <p:childTnLst>
                                    <p:set>
                                      <p:cBhvr>
                                        <p:cTn id="78" dur="1" fill="hold">
                                          <p:stCondLst>
                                            <p:cond delay="0"/>
                                          </p:stCondLst>
                                        </p:cTn>
                                        <p:tgtEl>
                                          <p:spTgt spid="80937"/>
                                        </p:tgtEl>
                                        <p:attrNameLst>
                                          <p:attrName>style.visibility</p:attrName>
                                        </p:attrNameLst>
                                      </p:cBhvr>
                                      <p:to>
                                        <p:strVal val="visible"/>
                                      </p:to>
                                    </p:set>
                                    <p:animEffect transition="in" filter="wipe(down)">
                                      <p:cBhvr>
                                        <p:cTn id="79" dur="500"/>
                                        <p:tgtEl>
                                          <p:spTgt spid="80937"/>
                                        </p:tgtEl>
                                      </p:cBhvr>
                                    </p:animEffect>
                                  </p:childTnLst>
                                </p:cTn>
                              </p:par>
                            </p:childTnLst>
                          </p:cTn>
                        </p:par>
                        <p:par>
                          <p:cTn id="80" fill="hold">
                            <p:stCondLst>
                              <p:cond delay="500"/>
                            </p:stCondLst>
                            <p:childTnLst>
                              <p:par>
                                <p:cTn id="81" presetID="22" presetClass="entr" presetSubtype="4" fill="hold" grpId="0" nodeType="afterEffect">
                                  <p:stCondLst>
                                    <p:cond delay="0"/>
                                  </p:stCondLst>
                                  <p:childTnLst>
                                    <p:set>
                                      <p:cBhvr>
                                        <p:cTn id="82" dur="1" fill="hold">
                                          <p:stCondLst>
                                            <p:cond delay="0"/>
                                          </p:stCondLst>
                                        </p:cTn>
                                        <p:tgtEl>
                                          <p:spTgt spid="80938"/>
                                        </p:tgtEl>
                                        <p:attrNameLst>
                                          <p:attrName>style.visibility</p:attrName>
                                        </p:attrNameLst>
                                      </p:cBhvr>
                                      <p:to>
                                        <p:strVal val="visible"/>
                                      </p:to>
                                    </p:set>
                                    <p:animEffect transition="in" filter="wipe(down)">
                                      <p:cBhvr>
                                        <p:cTn id="83" dur="500"/>
                                        <p:tgtEl>
                                          <p:spTgt spid="80938"/>
                                        </p:tgtEl>
                                      </p:cBhvr>
                                    </p:animEffect>
                                  </p:childTnLst>
                                </p:cTn>
                              </p:par>
                            </p:childTnLst>
                          </p:cTn>
                        </p:par>
                      </p:childTnLst>
                    </p:cTn>
                  </p:par>
                  <p:par>
                    <p:cTn id="84" fill="hold">
                      <p:stCondLst>
                        <p:cond delay="indefinite"/>
                      </p:stCondLst>
                      <p:childTnLst>
                        <p:par>
                          <p:cTn id="85" fill="hold">
                            <p:stCondLst>
                              <p:cond delay="0"/>
                            </p:stCondLst>
                            <p:childTnLst>
                              <p:par>
                                <p:cTn id="86" presetID="2" presetClass="entr" presetSubtype="8" fill="hold" grpId="0" nodeType="clickEffect">
                                  <p:stCondLst>
                                    <p:cond delay="0"/>
                                  </p:stCondLst>
                                  <p:childTnLst>
                                    <p:set>
                                      <p:cBhvr>
                                        <p:cTn id="87" dur="1" fill="hold">
                                          <p:stCondLst>
                                            <p:cond delay="0"/>
                                          </p:stCondLst>
                                        </p:cTn>
                                        <p:tgtEl>
                                          <p:spTgt spid="80902"/>
                                        </p:tgtEl>
                                        <p:attrNameLst>
                                          <p:attrName>style.visibility</p:attrName>
                                        </p:attrNameLst>
                                      </p:cBhvr>
                                      <p:to>
                                        <p:strVal val="visible"/>
                                      </p:to>
                                    </p:set>
                                    <p:anim calcmode="lin" valueType="num">
                                      <p:cBhvr additive="base">
                                        <p:cTn id="88" dur="500" fill="hold"/>
                                        <p:tgtEl>
                                          <p:spTgt spid="80902"/>
                                        </p:tgtEl>
                                        <p:attrNameLst>
                                          <p:attrName>ppt_x</p:attrName>
                                        </p:attrNameLst>
                                      </p:cBhvr>
                                      <p:tavLst>
                                        <p:tav tm="0">
                                          <p:val>
                                            <p:strVal val="0-#ppt_w/2"/>
                                          </p:val>
                                        </p:tav>
                                        <p:tav tm="100000">
                                          <p:val>
                                            <p:strVal val="#ppt_x"/>
                                          </p:val>
                                        </p:tav>
                                      </p:tavLst>
                                    </p:anim>
                                    <p:anim calcmode="lin" valueType="num">
                                      <p:cBhvr additive="base">
                                        <p:cTn id="89" dur="500" fill="hold"/>
                                        <p:tgtEl>
                                          <p:spTgt spid="80902"/>
                                        </p:tgtEl>
                                        <p:attrNameLst>
                                          <p:attrName>ppt_y</p:attrName>
                                        </p:attrNameLst>
                                      </p:cBhvr>
                                      <p:tavLst>
                                        <p:tav tm="0">
                                          <p:val>
                                            <p:strVal val="#ppt_y"/>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2" presetClass="entr" presetSubtype="8" fill="hold" grpId="0" nodeType="clickEffect">
                                  <p:stCondLst>
                                    <p:cond delay="0"/>
                                  </p:stCondLst>
                                  <p:childTnLst>
                                    <p:set>
                                      <p:cBhvr>
                                        <p:cTn id="93" dur="1" fill="hold">
                                          <p:stCondLst>
                                            <p:cond delay="0"/>
                                          </p:stCondLst>
                                        </p:cTn>
                                        <p:tgtEl>
                                          <p:spTgt spid="80918"/>
                                        </p:tgtEl>
                                        <p:attrNameLst>
                                          <p:attrName>style.visibility</p:attrName>
                                        </p:attrNameLst>
                                      </p:cBhvr>
                                      <p:to>
                                        <p:strVal val="visible"/>
                                      </p:to>
                                    </p:set>
                                    <p:anim calcmode="lin" valueType="num">
                                      <p:cBhvr additive="base">
                                        <p:cTn id="94" dur="500" fill="hold"/>
                                        <p:tgtEl>
                                          <p:spTgt spid="80918"/>
                                        </p:tgtEl>
                                        <p:attrNameLst>
                                          <p:attrName>ppt_x</p:attrName>
                                        </p:attrNameLst>
                                      </p:cBhvr>
                                      <p:tavLst>
                                        <p:tav tm="0">
                                          <p:val>
                                            <p:strVal val="0-#ppt_w/2"/>
                                          </p:val>
                                        </p:tav>
                                        <p:tav tm="100000">
                                          <p:val>
                                            <p:strVal val="#ppt_x"/>
                                          </p:val>
                                        </p:tav>
                                      </p:tavLst>
                                    </p:anim>
                                    <p:anim calcmode="lin" valueType="num">
                                      <p:cBhvr additive="base">
                                        <p:cTn id="95" dur="500" fill="hold"/>
                                        <p:tgtEl>
                                          <p:spTgt spid="80918"/>
                                        </p:tgtEl>
                                        <p:attrNameLst>
                                          <p:attrName>ppt_y</p:attrName>
                                        </p:attrNameLst>
                                      </p:cBhvr>
                                      <p:tavLst>
                                        <p:tav tm="0">
                                          <p:val>
                                            <p:strVal val="#ppt_y"/>
                                          </p:val>
                                        </p:tav>
                                        <p:tav tm="100000">
                                          <p:val>
                                            <p:strVal val="#ppt_y"/>
                                          </p:val>
                                        </p:tav>
                                      </p:tavLst>
                                    </p:anim>
                                  </p:childTnLst>
                                </p:cTn>
                              </p:par>
                            </p:childTnLst>
                          </p:cTn>
                        </p:par>
                      </p:childTnLst>
                    </p:cTn>
                  </p:par>
                  <p:par>
                    <p:cTn id="96" fill="hold">
                      <p:stCondLst>
                        <p:cond delay="indefinite"/>
                      </p:stCondLst>
                      <p:childTnLst>
                        <p:par>
                          <p:cTn id="97" fill="hold">
                            <p:stCondLst>
                              <p:cond delay="0"/>
                            </p:stCondLst>
                            <p:childTnLst>
                              <p:par>
                                <p:cTn id="98" presetID="2" presetClass="entr" presetSubtype="8" fill="hold" grpId="0" nodeType="clickEffect">
                                  <p:stCondLst>
                                    <p:cond delay="0"/>
                                  </p:stCondLst>
                                  <p:childTnLst>
                                    <p:set>
                                      <p:cBhvr>
                                        <p:cTn id="99" dur="1" fill="hold">
                                          <p:stCondLst>
                                            <p:cond delay="0"/>
                                          </p:stCondLst>
                                        </p:cTn>
                                        <p:tgtEl>
                                          <p:spTgt spid="80914"/>
                                        </p:tgtEl>
                                        <p:attrNameLst>
                                          <p:attrName>style.visibility</p:attrName>
                                        </p:attrNameLst>
                                      </p:cBhvr>
                                      <p:to>
                                        <p:strVal val="visible"/>
                                      </p:to>
                                    </p:set>
                                    <p:anim calcmode="lin" valueType="num">
                                      <p:cBhvr additive="base">
                                        <p:cTn id="100" dur="500" fill="hold"/>
                                        <p:tgtEl>
                                          <p:spTgt spid="80914"/>
                                        </p:tgtEl>
                                        <p:attrNameLst>
                                          <p:attrName>ppt_x</p:attrName>
                                        </p:attrNameLst>
                                      </p:cBhvr>
                                      <p:tavLst>
                                        <p:tav tm="0">
                                          <p:val>
                                            <p:strVal val="0-#ppt_w/2"/>
                                          </p:val>
                                        </p:tav>
                                        <p:tav tm="100000">
                                          <p:val>
                                            <p:strVal val="#ppt_x"/>
                                          </p:val>
                                        </p:tav>
                                      </p:tavLst>
                                    </p:anim>
                                    <p:anim calcmode="lin" valueType="num">
                                      <p:cBhvr additive="base">
                                        <p:cTn id="101" dur="500" fill="hold"/>
                                        <p:tgtEl>
                                          <p:spTgt spid="80914"/>
                                        </p:tgtEl>
                                        <p:attrNameLst>
                                          <p:attrName>ppt_y</p:attrName>
                                        </p:attrNameLst>
                                      </p:cBhvr>
                                      <p:tavLst>
                                        <p:tav tm="0">
                                          <p:val>
                                            <p:strVal val="#ppt_y"/>
                                          </p:val>
                                        </p:tav>
                                        <p:tav tm="100000">
                                          <p:val>
                                            <p:strVal val="#ppt_y"/>
                                          </p:val>
                                        </p:tav>
                                      </p:tavLst>
                                    </p:anim>
                                  </p:childTnLst>
                                </p:cTn>
                              </p:par>
                            </p:childTnLst>
                          </p:cTn>
                        </p:par>
                        <p:par>
                          <p:cTn id="102" fill="hold">
                            <p:stCondLst>
                              <p:cond delay="500"/>
                            </p:stCondLst>
                            <p:childTnLst>
                              <p:par>
                                <p:cTn id="103" presetID="1" presetClass="entr" presetSubtype="0" fill="hold" grpId="0" nodeType="afterEffect">
                                  <p:stCondLst>
                                    <p:cond delay="0"/>
                                  </p:stCondLst>
                                  <p:childTnLst>
                                    <p:set>
                                      <p:cBhvr>
                                        <p:cTn id="104" dur="1" fill="hold">
                                          <p:stCondLst>
                                            <p:cond delay="499"/>
                                          </p:stCondLst>
                                        </p:cTn>
                                        <p:tgtEl>
                                          <p:spTgt spid="80915"/>
                                        </p:tgtEl>
                                        <p:attrNameLst>
                                          <p:attrName>style.visibility</p:attrName>
                                        </p:attrNameLst>
                                      </p:cBhvr>
                                      <p:to>
                                        <p:strVal val="visible"/>
                                      </p:to>
                                    </p:set>
                                  </p:childTnLst>
                                </p:cTn>
                              </p:par>
                            </p:childTnLst>
                          </p:cTn>
                        </p:par>
                      </p:childTnLst>
                    </p:cTn>
                  </p:par>
                  <p:par>
                    <p:cTn id="105" fill="hold">
                      <p:stCondLst>
                        <p:cond delay="indefinite"/>
                      </p:stCondLst>
                      <p:childTnLst>
                        <p:par>
                          <p:cTn id="106" fill="hold">
                            <p:stCondLst>
                              <p:cond delay="0"/>
                            </p:stCondLst>
                            <p:childTnLst>
                              <p:par>
                                <p:cTn id="107" presetID="2" presetClass="entr" presetSubtype="8" fill="hold" grpId="0" nodeType="clickEffect">
                                  <p:stCondLst>
                                    <p:cond delay="0"/>
                                  </p:stCondLst>
                                  <p:childTnLst>
                                    <p:set>
                                      <p:cBhvr>
                                        <p:cTn id="108" dur="1" fill="hold">
                                          <p:stCondLst>
                                            <p:cond delay="0"/>
                                          </p:stCondLst>
                                        </p:cTn>
                                        <p:tgtEl>
                                          <p:spTgt spid="80917"/>
                                        </p:tgtEl>
                                        <p:attrNameLst>
                                          <p:attrName>style.visibility</p:attrName>
                                        </p:attrNameLst>
                                      </p:cBhvr>
                                      <p:to>
                                        <p:strVal val="visible"/>
                                      </p:to>
                                    </p:set>
                                    <p:anim calcmode="lin" valueType="num">
                                      <p:cBhvr additive="base">
                                        <p:cTn id="109" dur="500" fill="hold"/>
                                        <p:tgtEl>
                                          <p:spTgt spid="80917"/>
                                        </p:tgtEl>
                                        <p:attrNameLst>
                                          <p:attrName>ppt_x</p:attrName>
                                        </p:attrNameLst>
                                      </p:cBhvr>
                                      <p:tavLst>
                                        <p:tav tm="0">
                                          <p:val>
                                            <p:strVal val="0-#ppt_w/2"/>
                                          </p:val>
                                        </p:tav>
                                        <p:tav tm="100000">
                                          <p:val>
                                            <p:strVal val="#ppt_x"/>
                                          </p:val>
                                        </p:tav>
                                      </p:tavLst>
                                    </p:anim>
                                    <p:anim calcmode="lin" valueType="num">
                                      <p:cBhvr additive="base">
                                        <p:cTn id="110" dur="500" fill="hold"/>
                                        <p:tgtEl>
                                          <p:spTgt spid="80917"/>
                                        </p:tgtEl>
                                        <p:attrNameLst>
                                          <p:attrName>ppt_y</p:attrName>
                                        </p:attrNameLst>
                                      </p:cBhvr>
                                      <p:tavLst>
                                        <p:tav tm="0">
                                          <p:val>
                                            <p:strVal val="#ppt_y"/>
                                          </p:val>
                                        </p:tav>
                                        <p:tav tm="100000">
                                          <p:val>
                                            <p:strVal val="#ppt_y"/>
                                          </p:val>
                                        </p:tav>
                                      </p:tavLst>
                                    </p:anim>
                                  </p:childTnLst>
                                </p:cTn>
                              </p:par>
                            </p:childTnLst>
                          </p:cTn>
                        </p:par>
                        <p:par>
                          <p:cTn id="111" fill="hold">
                            <p:stCondLst>
                              <p:cond delay="500"/>
                            </p:stCondLst>
                            <p:childTnLst>
                              <p:par>
                                <p:cTn id="112" presetID="1" presetClass="entr" presetSubtype="0" fill="hold" grpId="0" nodeType="afterEffect">
                                  <p:stCondLst>
                                    <p:cond delay="0"/>
                                  </p:stCondLst>
                                  <p:childTnLst>
                                    <p:set>
                                      <p:cBhvr>
                                        <p:cTn id="113" dur="1" fill="hold">
                                          <p:stCondLst>
                                            <p:cond delay="499"/>
                                          </p:stCondLst>
                                        </p:cTn>
                                        <p:tgtEl>
                                          <p:spTgt spid="80916"/>
                                        </p:tgtEl>
                                        <p:attrNameLst>
                                          <p:attrName>style.visibility</p:attrName>
                                        </p:attrNameLst>
                                      </p:cBhvr>
                                      <p:to>
                                        <p:strVal val="visible"/>
                                      </p:to>
                                    </p:set>
                                  </p:childTnLst>
                                </p:cTn>
                              </p:par>
                            </p:childTnLst>
                          </p:cTn>
                        </p:par>
                      </p:childTnLst>
                    </p:cTn>
                  </p:par>
                  <p:par>
                    <p:cTn id="114" fill="hold">
                      <p:stCondLst>
                        <p:cond delay="indefinite"/>
                      </p:stCondLst>
                      <p:childTnLst>
                        <p:par>
                          <p:cTn id="115" fill="hold">
                            <p:stCondLst>
                              <p:cond delay="0"/>
                            </p:stCondLst>
                            <p:childTnLst>
                              <p:par>
                                <p:cTn id="116" presetID="2" presetClass="entr" presetSubtype="8" fill="hold" grpId="0" nodeType="clickEffect">
                                  <p:stCondLst>
                                    <p:cond delay="0"/>
                                  </p:stCondLst>
                                  <p:childTnLst>
                                    <p:set>
                                      <p:cBhvr>
                                        <p:cTn id="117" dur="1" fill="hold">
                                          <p:stCondLst>
                                            <p:cond delay="0"/>
                                          </p:stCondLst>
                                        </p:cTn>
                                        <p:tgtEl>
                                          <p:spTgt spid="80920"/>
                                        </p:tgtEl>
                                        <p:attrNameLst>
                                          <p:attrName>style.visibility</p:attrName>
                                        </p:attrNameLst>
                                      </p:cBhvr>
                                      <p:to>
                                        <p:strVal val="visible"/>
                                      </p:to>
                                    </p:set>
                                    <p:anim calcmode="lin" valueType="num">
                                      <p:cBhvr additive="base">
                                        <p:cTn id="118" dur="500" fill="hold"/>
                                        <p:tgtEl>
                                          <p:spTgt spid="80920"/>
                                        </p:tgtEl>
                                        <p:attrNameLst>
                                          <p:attrName>ppt_x</p:attrName>
                                        </p:attrNameLst>
                                      </p:cBhvr>
                                      <p:tavLst>
                                        <p:tav tm="0">
                                          <p:val>
                                            <p:strVal val="0-#ppt_w/2"/>
                                          </p:val>
                                        </p:tav>
                                        <p:tav tm="100000">
                                          <p:val>
                                            <p:strVal val="#ppt_x"/>
                                          </p:val>
                                        </p:tav>
                                      </p:tavLst>
                                    </p:anim>
                                    <p:anim calcmode="lin" valueType="num">
                                      <p:cBhvr additive="base">
                                        <p:cTn id="119" dur="500" fill="hold"/>
                                        <p:tgtEl>
                                          <p:spTgt spid="80920"/>
                                        </p:tgtEl>
                                        <p:attrNameLst>
                                          <p:attrName>ppt_y</p:attrName>
                                        </p:attrNameLst>
                                      </p:cBhvr>
                                      <p:tavLst>
                                        <p:tav tm="0">
                                          <p:val>
                                            <p:strVal val="#ppt_y"/>
                                          </p:val>
                                        </p:tav>
                                        <p:tav tm="100000">
                                          <p:val>
                                            <p:strVal val="#ppt_y"/>
                                          </p:val>
                                        </p:tav>
                                      </p:tavLst>
                                    </p:anim>
                                  </p:childTnLst>
                                </p:cTn>
                              </p:par>
                            </p:childTnLst>
                          </p:cTn>
                        </p:par>
                        <p:par>
                          <p:cTn id="120" fill="hold">
                            <p:stCondLst>
                              <p:cond delay="500"/>
                            </p:stCondLst>
                            <p:childTnLst>
                              <p:par>
                                <p:cTn id="121" presetID="1" presetClass="entr" presetSubtype="0" fill="hold" grpId="0" nodeType="afterEffect">
                                  <p:stCondLst>
                                    <p:cond delay="0"/>
                                  </p:stCondLst>
                                  <p:childTnLst>
                                    <p:set>
                                      <p:cBhvr>
                                        <p:cTn id="122" dur="1" fill="hold">
                                          <p:stCondLst>
                                            <p:cond delay="499"/>
                                          </p:stCondLst>
                                        </p:cTn>
                                        <p:tgtEl>
                                          <p:spTgt spid="80919"/>
                                        </p:tgtEl>
                                        <p:attrNameLst>
                                          <p:attrName>style.visibility</p:attrName>
                                        </p:attrNameLst>
                                      </p:cBhvr>
                                      <p:to>
                                        <p:strVal val="visible"/>
                                      </p:to>
                                    </p:set>
                                  </p:childTnLst>
                                </p:cTn>
                              </p:par>
                            </p:childTnLst>
                          </p:cTn>
                        </p:par>
                      </p:childTnLst>
                    </p:cTn>
                  </p:par>
                  <p:par>
                    <p:cTn id="123" fill="hold">
                      <p:stCondLst>
                        <p:cond delay="indefinite"/>
                      </p:stCondLst>
                      <p:childTnLst>
                        <p:par>
                          <p:cTn id="124" fill="hold">
                            <p:stCondLst>
                              <p:cond delay="0"/>
                            </p:stCondLst>
                            <p:childTnLst>
                              <p:par>
                                <p:cTn id="125" presetID="2" presetClass="entr" presetSubtype="8" fill="hold" grpId="0" nodeType="clickEffect">
                                  <p:stCondLst>
                                    <p:cond delay="0"/>
                                  </p:stCondLst>
                                  <p:childTnLst>
                                    <p:set>
                                      <p:cBhvr>
                                        <p:cTn id="126" dur="1" fill="hold">
                                          <p:stCondLst>
                                            <p:cond delay="0"/>
                                          </p:stCondLst>
                                        </p:cTn>
                                        <p:tgtEl>
                                          <p:spTgt spid="80922"/>
                                        </p:tgtEl>
                                        <p:attrNameLst>
                                          <p:attrName>style.visibility</p:attrName>
                                        </p:attrNameLst>
                                      </p:cBhvr>
                                      <p:to>
                                        <p:strVal val="visible"/>
                                      </p:to>
                                    </p:set>
                                    <p:anim calcmode="lin" valueType="num">
                                      <p:cBhvr additive="base">
                                        <p:cTn id="127" dur="500" fill="hold"/>
                                        <p:tgtEl>
                                          <p:spTgt spid="80922"/>
                                        </p:tgtEl>
                                        <p:attrNameLst>
                                          <p:attrName>ppt_x</p:attrName>
                                        </p:attrNameLst>
                                      </p:cBhvr>
                                      <p:tavLst>
                                        <p:tav tm="0">
                                          <p:val>
                                            <p:strVal val="0-#ppt_w/2"/>
                                          </p:val>
                                        </p:tav>
                                        <p:tav tm="100000">
                                          <p:val>
                                            <p:strVal val="#ppt_x"/>
                                          </p:val>
                                        </p:tav>
                                      </p:tavLst>
                                    </p:anim>
                                    <p:anim calcmode="lin" valueType="num">
                                      <p:cBhvr additive="base">
                                        <p:cTn id="128" dur="500" fill="hold"/>
                                        <p:tgtEl>
                                          <p:spTgt spid="80922"/>
                                        </p:tgtEl>
                                        <p:attrNameLst>
                                          <p:attrName>ppt_y</p:attrName>
                                        </p:attrNameLst>
                                      </p:cBhvr>
                                      <p:tavLst>
                                        <p:tav tm="0">
                                          <p:val>
                                            <p:strVal val="#ppt_y"/>
                                          </p:val>
                                        </p:tav>
                                        <p:tav tm="100000">
                                          <p:val>
                                            <p:strVal val="#ppt_y"/>
                                          </p:val>
                                        </p:tav>
                                      </p:tavLst>
                                    </p:anim>
                                  </p:childTnLst>
                                </p:cTn>
                              </p:par>
                            </p:childTnLst>
                          </p:cTn>
                        </p:par>
                        <p:par>
                          <p:cTn id="129" fill="hold">
                            <p:stCondLst>
                              <p:cond delay="500"/>
                            </p:stCondLst>
                            <p:childTnLst>
                              <p:par>
                                <p:cTn id="130" presetID="1" presetClass="entr" presetSubtype="0" fill="hold" grpId="0" nodeType="afterEffect">
                                  <p:stCondLst>
                                    <p:cond delay="0"/>
                                  </p:stCondLst>
                                  <p:childTnLst>
                                    <p:set>
                                      <p:cBhvr>
                                        <p:cTn id="131" dur="1" fill="hold">
                                          <p:stCondLst>
                                            <p:cond delay="499"/>
                                          </p:stCondLst>
                                        </p:cTn>
                                        <p:tgtEl>
                                          <p:spTgt spid="80921"/>
                                        </p:tgtEl>
                                        <p:attrNameLst>
                                          <p:attrName>style.visibility</p:attrName>
                                        </p:attrNameLst>
                                      </p:cBhvr>
                                      <p:to>
                                        <p:strVal val="visible"/>
                                      </p:to>
                                    </p:set>
                                  </p:childTnLst>
                                </p:cTn>
                              </p:par>
                            </p:childTnLst>
                          </p:cTn>
                        </p:par>
                      </p:childTnLst>
                    </p:cTn>
                  </p:par>
                  <p:par>
                    <p:cTn id="132" fill="hold">
                      <p:stCondLst>
                        <p:cond delay="indefinite"/>
                      </p:stCondLst>
                      <p:childTnLst>
                        <p:par>
                          <p:cTn id="133" fill="hold">
                            <p:stCondLst>
                              <p:cond delay="0"/>
                            </p:stCondLst>
                            <p:childTnLst>
                              <p:par>
                                <p:cTn id="134" presetID="2" presetClass="entr" presetSubtype="8" fill="hold" grpId="0" nodeType="clickEffect">
                                  <p:stCondLst>
                                    <p:cond delay="0"/>
                                  </p:stCondLst>
                                  <p:childTnLst>
                                    <p:set>
                                      <p:cBhvr>
                                        <p:cTn id="135" dur="1" fill="hold">
                                          <p:stCondLst>
                                            <p:cond delay="0"/>
                                          </p:stCondLst>
                                        </p:cTn>
                                        <p:tgtEl>
                                          <p:spTgt spid="80903"/>
                                        </p:tgtEl>
                                        <p:attrNameLst>
                                          <p:attrName>style.visibility</p:attrName>
                                        </p:attrNameLst>
                                      </p:cBhvr>
                                      <p:to>
                                        <p:strVal val="visible"/>
                                      </p:to>
                                    </p:set>
                                    <p:anim calcmode="lin" valueType="num">
                                      <p:cBhvr additive="base">
                                        <p:cTn id="136" dur="500" fill="hold"/>
                                        <p:tgtEl>
                                          <p:spTgt spid="80903"/>
                                        </p:tgtEl>
                                        <p:attrNameLst>
                                          <p:attrName>ppt_x</p:attrName>
                                        </p:attrNameLst>
                                      </p:cBhvr>
                                      <p:tavLst>
                                        <p:tav tm="0">
                                          <p:val>
                                            <p:strVal val="0-#ppt_w/2"/>
                                          </p:val>
                                        </p:tav>
                                        <p:tav tm="100000">
                                          <p:val>
                                            <p:strVal val="#ppt_x"/>
                                          </p:val>
                                        </p:tav>
                                      </p:tavLst>
                                    </p:anim>
                                    <p:anim calcmode="lin" valueType="num">
                                      <p:cBhvr additive="base">
                                        <p:cTn id="137" dur="500" fill="hold"/>
                                        <p:tgtEl>
                                          <p:spTgt spid="80903"/>
                                        </p:tgtEl>
                                        <p:attrNameLst>
                                          <p:attrName>ppt_y</p:attrName>
                                        </p:attrNameLst>
                                      </p:cBhvr>
                                      <p:tavLst>
                                        <p:tav tm="0">
                                          <p:val>
                                            <p:strVal val="#ppt_y"/>
                                          </p:val>
                                        </p:tav>
                                        <p:tav tm="100000">
                                          <p:val>
                                            <p:strVal val="#ppt_y"/>
                                          </p:val>
                                        </p:tav>
                                      </p:tavLst>
                                    </p:anim>
                                  </p:childTnLst>
                                </p:cTn>
                              </p:par>
                            </p:childTnLst>
                          </p:cTn>
                        </p:par>
                      </p:childTnLst>
                    </p:cTn>
                  </p:par>
                  <p:par>
                    <p:cTn id="138" fill="hold">
                      <p:stCondLst>
                        <p:cond delay="indefinite"/>
                      </p:stCondLst>
                      <p:childTnLst>
                        <p:par>
                          <p:cTn id="139" fill="hold">
                            <p:stCondLst>
                              <p:cond delay="0"/>
                            </p:stCondLst>
                            <p:childTnLst>
                              <p:par>
                                <p:cTn id="140" presetID="2" presetClass="entr" presetSubtype="8" fill="hold" grpId="0" nodeType="clickEffect">
                                  <p:stCondLst>
                                    <p:cond delay="0"/>
                                  </p:stCondLst>
                                  <p:childTnLst>
                                    <p:set>
                                      <p:cBhvr>
                                        <p:cTn id="141" dur="1" fill="hold">
                                          <p:stCondLst>
                                            <p:cond delay="0"/>
                                          </p:stCondLst>
                                        </p:cTn>
                                        <p:tgtEl>
                                          <p:spTgt spid="80904"/>
                                        </p:tgtEl>
                                        <p:attrNameLst>
                                          <p:attrName>style.visibility</p:attrName>
                                        </p:attrNameLst>
                                      </p:cBhvr>
                                      <p:to>
                                        <p:strVal val="visible"/>
                                      </p:to>
                                    </p:set>
                                    <p:anim calcmode="lin" valueType="num">
                                      <p:cBhvr additive="base">
                                        <p:cTn id="142" dur="500" fill="hold"/>
                                        <p:tgtEl>
                                          <p:spTgt spid="80904"/>
                                        </p:tgtEl>
                                        <p:attrNameLst>
                                          <p:attrName>ppt_x</p:attrName>
                                        </p:attrNameLst>
                                      </p:cBhvr>
                                      <p:tavLst>
                                        <p:tav tm="0">
                                          <p:val>
                                            <p:strVal val="0-#ppt_w/2"/>
                                          </p:val>
                                        </p:tav>
                                        <p:tav tm="100000">
                                          <p:val>
                                            <p:strVal val="#ppt_x"/>
                                          </p:val>
                                        </p:tav>
                                      </p:tavLst>
                                    </p:anim>
                                    <p:anim calcmode="lin" valueType="num">
                                      <p:cBhvr additive="base">
                                        <p:cTn id="143" dur="500" fill="hold"/>
                                        <p:tgtEl>
                                          <p:spTgt spid="80904"/>
                                        </p:tgtEl>
                                        <p:attrNameLst>
                                          <p:attrName>ppt_y</p:attrName>
                                        </p:attrNameLst>
                                      </p:cBhvr>
                                      <p:tavLst>
                                        <p:tav tm="0">
                                          <p:val>
                                            <p:strVal val="#ppt_y"/>
                                          </p:val>
                                        </p:tav>
                                        <p:tav tm="100000">
                                          <p:val>
                                            <p:strVal val="#ppt_y"/>
                                          </p:val>
                                        </p:tav>
                                      </p:tavLst>
                                    </p:anim>
                                  </p:childTnLst>
                                </p:cTn>
                              </p:par>
                            </p:childTnLst>
                          </p:cTn>
                        </p:par>
                      </p:childTnLst>
                    </p:cTn>
                  </p:par>
                  <p:par>
                    <p:cTn id="144" fill="hold">
                      <p:stCondLst>
                        <p:cond delay="indefinite"/>
                      </p:stCondLst>
                      <p:childTnLst>
                        <p:par>
                          <p:cTn id="145" fill="hold">
                            <p:stCondLst>
                              <p:cond delay="0"/>
                            </p:stCondLst>
                            <p:childTnLst>
                              <p:par>
                                <p:cTn id="146" presetID="1" presetClass="entr" presetSubtype="0" fill="hold" grpId="0" nodeType="clickEffect">
                                  <p:stCondLst>
                                    <p:cond delay="0"/>
                                  </p:stCondLst>
                                  <p:childTnLst>
                                    <p:set>
                                      <p:cBhvr>
                                        <p:cTn id="147" dur="1" fill="hold">
                                          <p:stCondLst>
                                            <p:cond delay="499"/>
                                          </p:stCondLst>
                                        </p:cTn>
                                        <p:tgtEl>
                                          <p:spTgt spid="80923"/>
                                        </p:tgtEl>
                                        <p:attrNameLst>
                                          <p:attrName>style.visibility</p:attrName>
                                        </p:attrNameLst>
                                      </p:cBhvr>
                                      <p:to>
                                        <p:strVal val="visible"/>
                                      </p:to>
                                    </p:set>
                                  </p:childTnLst>
                                </p:cTn>
                              </p:par>
                            </p:childTnLst>
                          </p:cTn>
                        </p:par>
                        <p:par>
                          <p:cTn id="148" fill="hold">
                            <p:stCondLst>
                              <p:cond delay="500"/>
                            </p:stCondLst>
                            <p:childTnLst>
                              <p:par>
                                <p:cTn id="149" presetID="1" presetClass="entr" presetSubtype="0" fill="hold" grpId="0" nodeType="afterEffect">
                                  <p:stCondLst>
                                    <p:cond delay="0"/>
                                  </p:stCondLst>
                                  <p:childTnLst>
                                    <p:set>
                                      <p:cBhvr>
                                        <p:cTn id="150" dur="1" fill="hold">
                                          <p:stCondLst>
                                            <p:cond delay="499"/>
                                          </p:stCondLst>
                                        </p:cTn>
                                        <p:tgtEl>
                                          <p:spTgt spid="80934"/>
                                        </p:tgtEl>
                                        <p:attrNameLst>
                                          <p:attrName>style.visibility</p:attrName>
                                        </p:attrNameLst>
                                      </p:cBhvr>
                                      <p:to>
                                        <p:strVal val="visible"/>
                                      </p:to>
                                    </p:set>
                                  </p:childTnLst>
                                </p:cTn>
                              </p:par>
                            </p:childTnLst>
                          </p:cTn>
                        </p:par>
                      </p:childTnLst>
                    </p:cTn>
                  </p:par>
                  <p:par>
                    <p:cTn id="151" fill="hold">
                      <p:stCondLst>
                        <p:cond delay="indefinite"/>
                      </p:stCondLst>
                      <p:childTnLst>
                        <p:par>
                          <p:cTn id="152" fill="hold">
                            <p:stCondLst>
                              <p:cond delay="0"/>
                            </p:stCondLst>
                            <p:childTnLst>
                              <p:par>
                                <p:cTn id="153" presetID="22" presetClass="entr" presetSubtype="8" fill="hold" grpId="0" nodeType="clickEffect">
                                  <p:stCondLst>
                                    <p:cond delay="0"/>
                                  </p:stCondLst>
                                  <p:childTnLst>
                                    <p:set>
                                      <p:cBhvr>
                                        <p:cTn id="154" dur="1" fill="hold">
                                          <p:stCondLst>
                                            <p:cond delay="0"/>
                                          </p:stCondLst>
                                        </p:cTn>
                                        <p:tgtEl>
                                          <p:spTgt spid="80933"/>
                                        </p:tgtEl>
                                        <p:attrNameLst>
                                          <p:attrName>style.visibility</p:attrName>
                                        </p:attrNameLst>
                                      </p:cBhvr>
                                      <p:to>
                                        <p:strVal val="visible"/>
                                      </p:to>
                                    </p:set>
                                    <p:animEffect transition="in" filter="wipe(left)">
                                      <p:cBhvr>
                                        <p:cTn id="155" dur="500"/>
                                        <p:tgtEl>
                                          <p:spTgt spid="80933"/>
                                        </p:tgtEl>
                                      </p:cBhvr>
                                    </p:animEffect>
                                  </p:childTnLst>
                                </p:cTn>
                              </p:par>
                            </p:childTnLst>
                          </p:cTn>
                        </p:par>
                        <p:par>
                          <p:cTn id="156" fill="hold">
                            <p:stCondLst>
                              <p:cond delay="500"/>
                            </p:stCondLst>
                            <p:childTnLst>
                              <p:par>
                                <p:cTn id="157" presetID="3" presetClass="entr" presetSubtype="0" fill="hold" grpId="0" nodeType="afterEffect">
                                  <p:stCondLst>
                                    <p:cond delay="0"/>
                                  </p:stCondLst>
                                  <p:childTnLst>
                                    <p:set>
                                      <p:cBhvr>
                                        <p:cTn id="158" dur="1" fill="hold">
                                          <p:stCondLst>
                                            <p:cond delay="499"/>
                                          </p:stCondLst>
                                        </p:cTn>
                                        <p:tgtEl>
                                          <p:spTgt spid="80941"/>
                                        </p:tgtEl>
                                        <p:attrNameLst>
                                          <p:attrName>style.visibility</p:attrName>
                                        </p:attrNameLst>
                                      </p:cBhvr>
                                      <p:to>
                                        <p:strVal val="visible"/>
                                      </p:to>
                                    </p:set>
                                  </p:childTnLst>
                                </p:cTn>
                              </p:par>
                            </p:childTnLst>
                          </p:cTn>
                        </p:par>
                      </p:childTnLst>
                    </p:cTn>
                  </p:par>
                  <p:par>
                    <p:cTn id="159" fill="hold">
                      <p:stCondLst>
                        <p:cond delay="indefinite"/>
                      </p:stCondLst>
                      <p:childTnLst>
                        <p:par>
                          <p:cTn id="160" fill="hold">
                            <p:stCondLst>
                              <p:cond delay="0"/>
                            </p:stCondLst>
                            <p:childTnLst>
                              <p:par>
                                <p:cTn id="161" presetID="22" presetClass="entr" presetSubtype="4" fill="hold" grpId="0" nodeType="clickEffect">
                                  <p:stCondLst>
                                    <p:cond delay="0"/>
                                  </p:stCondLst>
                                  <p:childTnLst>
                                    <p:set>
                                      <p:cBhvr>
                                        <p:cTn id="162" dur="1" fill="hold">
                                          <p:stCondLst>
                                            <p:cond delay="0"/>
                                          </p:stCondLst>
                                        </p:cTn>
                                        <p:tgtEl>
                                          <p:spTgt spid="80924"/>
                                        </p:tgtEl>
                                        <p:attrNameLst>
                                          <p:attrName>style.visibility</p:attrName>
                                        </p:attrNameLst>
                                      </p:cBhvr>
                                      <p:to>
                                        <p:strVal val="visible"/>
                                      </p:to>
                                    </p:set>
                                    <p:animEffect transition="in" filter="wipe(down)">
                                      <p:cBhvr>
                                        <p:cTn id="163" dur="500"/>
                                        <p:tgtEl>
                                          <p:spTgt spid="80924"/>
                                        </p:tgtEl>
                                      </p:cBhvr>
                                    </p:animEffect>
                                  </p:childTnLst>
                                </p:cTn>
                              </p:par>
                            </p:childTnLst>
                          </p:cTn>
                        </p:par>
                      </p:childTnLst>
                    </p:cTn>
                  </p:par>
                  <p:par>
                    <p:cTn id="164" fill="hold">
                      <p:stCondLst>
                        <p:cond delay="indefinite"/>
                      </p:stCondLst>
                      <p:childTnLst>
                        <p:par>
                          <p:cTn id="165" fill="hold">
                            <p:stCondLst>
                              <p:cond delay="0"/>
                            </p:stCondLst>
                            <p:childTnLst>
                              <p:par>
                                <p:cTn id="166" presetID="22" presetClass="entr" presetSubtype="2" fill="hold" grpId="0" nodeType="clickEffect">
                                  <p:stCondLst>
                                    <p:cond delay="0"/>
                                  </p:stCondLst>
                                  <p:childTnLst>
                                    <p:set>
                                      <p:cBhvr>
                                        <p:cTn id="167" dur="1" fill="hold">
                                          <p:stCondLst>
                                            <p:cond delay="0"/>
                                          </p:stCondLst>
                                        </p:cTn>
                                        <p:tgtEl>
                                          <p:spTgt spid="80925"/>
                                        </p:tgtEl>
                                        <p:attrNameLst>
                                          <p:attrName>style.visibility</p:attrName>
                                        </p:attrNameLst>
                                      </p:cBhvr>
                                      <p:to>
                                        <p:strVal val="visible"/>
                                      </p:to>
                                    </p:set>
                                    <p:animEffect transition="in" filter="wipe(right)">
                                      <p:cBhvr>
                                        <p:cTn id="168" dur="500"/>
                                        <p:tgtEl>
                                          <p:spTgt spid="80925"/>
                                        </p:tgtEl>
                                      </p:cBhvr>
                                    </p:animEffect>
                                  </p:childTnLst>
                                </p:cTn>
                              </p:par>
                            </p:childTnLst>
                          </p:cTn>
                        </p:par>
                        <p:par>
                          <p:cTn id="169" fill="hold">
                            <p:stCondLst>
                              <p:cond delay="500"/>
                            </p:stCondLst>
                            <p:childTnLst>
                              <p:par>
                                <p:cTn id="170" presetID="1" presetClass="entr" presetSubtype="0" fill="hold" grpId="0" nodeType="afterEffect">
                                  <p:stCondLst>
                                    <p:cond delay="0"/>
                                  </p:stCondLst>
                                  <p:childTnLst>
                                    <p:set>
                                      <p:cBhvr>
                                        <p:cTn id="171" dur="1" fill="hold">
                                          <p:stCondLst>
                                            <p:cond delay="499"/>
                                          </p:stCondLst>
                                        </p:cTn>
                                        <p:tgtEl>
                                          <p:spTgt spid="809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900" grpId="0" animBg="1"/>
      <p:bldP spid="80901" grpId="0" animBg="1"/>
      <p:bldP spid="80902" grpId="0" animBg="1"/>
      <p:bldP spid="80903" grpId="0" animBg="1"/>
      <p:bldP spid="80904" grpId="0" animBg="1"/>
      <p:bldP spid="80908" grpId="0" animBg="1"/>
      <p:bldP spid="80909" grpId="0" animBg="1"/>
      <p:bldP spid="80910" grpId="0" autoUpdateAnimBg="0"/>
      <p:bldP spid="80911" grpId="0" animBg="1"/>
      <p:bldP spid="80912" grpId="0" animBg="1"/>
      <p:bldP spid="80913" grpId="0" animBg="1"/>
      <p:bldP spid="80914" grpId="0" animBg="1"/>
      <p:bldP spid="80915" grpId="0" autoUpdateAnimBg="0"/>
      <p:bldP spid="80916" grpId="0" autoUpdateAnimBg="0"/>
      <p:bldP spid="80917" grpId="0" animBg="1"/>
      <p:bldP spid="80918" grpId="0" animBg="1"/>
      <p:bldP spid="80919" grpId="0" autoUpdateAnimBg="0"/>
      <p:bldP spid="80920" grpId="0" animBg="1"/>
      <p:bldP spid="80921" grpId="0" autoUpdateAnimBg="0"/>
      <p:bldP spid="80922" grpId="0" animBg="1"/>
      <p:bldP spid="80923" grpId="0" animBg="1"/>
      <p:bldP spid="80924" grpId="0" animBg="1"/>
      <p:bldP spid="80925" grpId="0" animBg="1"/>
      <p:bldP spid="80928" grpId="0" animBg="1"/>
      <p:bldP spid="80929" grpId="0" animBg="1"/>
      <p:bldP spid="80930" grpId="0" animBg="1"/>
      <p:bldP spid="80931" grpId="0" animBg="1"/>
      <p:bldP spid="80932" grpId="0" animBg="1"/>
      <p:bldP spid="80933" grpId="0" animBg="1"/>
      <p:bldP spid="80934" grpId="0" autoUpdateAnimBg="0"/>
      <p:bldP spid="80935" grpId="0" autoUpdateAnimBg="0"/>
      <p:bldP spid="80936" grpId="0" animBg="1" autoUpdateAnimBg="0"/>
      <p:bldP spid="80937" grpId="0" animBg="1"/>
      <p:bldP spid="80938" grpId="0" autoUpdateAnimBg="0"/>
      <p:bldP spid="80939" grpId="0" animBg="1"/>
      <p:bldP spid="80940" grpId="0" animBg="1"/>
      <p:bldP spid="80941"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p:cNvSpPr>
          <p:nvPr>
            <p:ph type="title"/>
          </p:nvPr>
        </p:nvSpPr>
        <p:spPr bwMode="auto">
          <a:xfrm>
            <a:off x="0" y="188913"/>
            <a:ext cx="9361488" cy="620712"/>
          </a:xfrm>
          <a:noFill/>
        </p:spPr>
        <p:txBody>
          <a:bodyPr vert="horz" wrap="square" lIns="91440" tIns="45720" rIns="91440" bIns="45720" numCol="1" anchorCtr="0" compatLnSpc="1">
            <a:prstTxWarp prst="textNoShape">
              <a:avLst/>
            </a:prstTxWarp>
            <a:normAutofit fontScale="90000"/>
          </a:bodyPr>
          <a:lstStyle/>
          <a:p>
            <a:r>
              <a:rPr lang="ru-RU" sz="3900" b="1" dirty="0">
                <a:effectLst>
                  <a:outerShdw blurRad="38100" dist="38100" dir="2700000" algn="tl">
                    <a:srgbClr val="C0C0C0"/>
                  </a:outerShdw>
                </a:effectLst>
              </a:rPr>
              <a:t>Легализация доходов физических лиц</a:t>
            </a:r>
          </a:p>
        </p:txBody>
      </p:sp>
      <p:pic>
        <p:nvPicPr>
          <p:cNvPr id="64515" name="Picture 3" descr="j0222021"/>
          <p:cNvPicPr>
            <a:picLocks noChangeAspect="1" noChangeArrowheads="1"/>
          </p:cNvPicPr>
          <p:nvPr/>
        </p:nvPicPr>
        <p:blipFill>
          <a:blip r:embed="rId2"/>
          <a:srcRect/>
          <a:stretch>
            <a:fillRect/>
          </a:stretch>
        </p:blipFill>
        <p:spPr bwMode="auto">
          <a:xfrm>
            <a:off x="323850" y="1555750"/>
            <a:ext cx="1219200" cy="1223963"/>
          </a:xfrm>
          <a:prstGeom prst="rect">
            <a:avLst/>
          </a:prstGeom>
          <a:noFill/>
        </p:spPr>
      </p:pic>
      <p:pic>
        <p:nvPicPr>
          <p:cNvPr id="64516" name="Picture 4" descr="j0222015"/>
          <p:cNvPicPr>
            <a:picLocks noChangeAspect="1" noChangeArrowheads="1"/>
          </p:cNvPicPr>
          <p:nvPr/>
        </p:nvPicPr>
        <p:blipFill>
          <a:blip r:embed="rId3"/>
          <a:srcRect/>
          <a:stretch>
            <a:fillRect/>
          </a:stretch>
        </p:blipFill>
        <p:spPr bwMode="auto">
          <a:xfrm>
            <a:off x="755650" y="1052513"/>
            <a:ext cx="1176338" cy="1181100"/>
          </a:xfrm>
          <a:prstGeom prst="rect">
            <a:avLst/>
          </a:prstGeom>
          <a:noFill/>
        </p:spPr>
      </p:pic>
      <p:pic>
        <p:nvPicPr>
          <p:cNvPr id="64517" name="Picture 5" descr="j0222019"/>
          <p:cNvPicPr>
            <a:picLocks noChangeAspect="1" noChangeArrowheads="1"/>
          </p:cNvPicPr>
          <p:nvPr/>
        </p:nvPicPr>
        <p:blipFill>
          <a:blip r:embed="rId4"/>
          <a:srcRect/>
          <a:stretch>
            <a:fillRect/>
          </a:stretch>
        </p:blipFill>
        <p:spPr bwMode="auto">
          <a:xfrm>
            <a:off x="1187450" y="1484313"/>
            <a:ext cx="1176338" cy="1181100"/>
          </a:xfrm>
          <a:prstGeom prst="rect">
            <a:avLst/>
          </a:prstGeom>
          <a:noFill/>
        </p:spPr>
      </p:pic>
      <p:sp>
        <p:nvSpPr>
          <p:cNvPr id="64518" name="WordArt 6"/>
          <p:cNvSpPr>
            <a:spLocks noChangeArrowheads="1" noChangeShapeType="1" noTextEdit="1"/>
          </p:cNvSpPr>
          <p:nvPr/>
        </p:nvSpPr>
        <p:spPr bwMode="auto">
          <a:xfrm>
            <a:off x="755650" y="1484313"/>
            <a:ext cx="1295400" cy="1079500"/>
          </a:xfrm>
          <a:prstGeom prst="rect">
            <a:avLst/>
          </a:prstGeom>
        </p:spPr>
        <p:txBody>
          <a:bodyPr wrap="none" fromWordArt="1">
            <a:prstTxWarp prst="textDeflate">
              <a:avLst>
                <a:gd name="adj" fmla="val 26227"/>
              </a:avLst>
            </a:prstTxWarp>
          </a:bodyPr>
          <a:lstStyle/>
          <a:p>
            <a:pPr algn="ctr"/>
            <a:r>
              <a:rPr lang="ru-RU" sz="3600" kern="10">
                <a:ln w="9525">
                  <a:solidFill>
                    <a:srgbClr val="000000"/>
                  </a:solidFill>
                  <a:round/>
                  <a:headEnd/>
                  <a:tailEnd/>
                </a:ln>
                <a:solidFill>
                  <a:srgbClr val="000000"/>
                </a:solidFill>
                <a:latin typeface="Impact"/>
              </a:rPr>
              <a:t>Банк</a:t>
            </a:r>
          </a:p>
        </p:txBody>
      </p:sp>
      <p:sp>
        <p:nvSpPr>
          <p:cNvPr id="64519" name="Rectangle 7"/>
          <p:cNvSpPr>
            <a:spLocks noChangeArrowheads="1"/>
          </p:cNvSpPr>
          <p:nvPr/>
        </p:nvSpPr>
        <p:spPr bwMode="auto">
          <a:xfrm>
            <a:off x="1116013" y="3789363"/>
            <a:ext cx="914400" cy="914400"/>
          </a:xfrm>
          <a:prstGeom prst="rect">
            <a:avLst/>
          </a:prstGeom>
          <a:solidFill>
            <a:schemeClr val="accent1"/>
          </a:solidFill>
          <a:ln w="38100">
            <a:solidFill>
              <a:schemeClr val="tx1"/>
            </a:solidFill>
            <a:miter lim="800000"/>
            <a:headEnd/>
            <a:tailEnd type="none" w="lg" len="lg"/>
          </a:ln>
          <a:effectLst/>
        </p:spPr>
        <p:txBody>
          <a:bodyPr wrap="none" anchor="ctr"/>
          <a:lstStyle/>
          <a:p>
            <a:endParaRPr lang="ru-RU"/>
          </a:p>
        </p:txBody>
      </p:sp>
      <p:sp>
        <p:nvSpPr>
          <p:cNvPr id="64520" name="Rectangle 8"/>
          <p:cNvSpPr>
            <a:spLocks noChangeArrowheads="1"/>
          </p:cNvSpPr>
          <p:nvPr/>
        </p:nvSpPr>
        <p:spPr bwMode="auto">
          <a:xfrm>
            <a:off x="3203575" y="3716338"/>
            <a:ext cx="914400" cy="914400"/>
          </a:xfrm>
          <a:prstGeom prst="rect">
            <a:avLst/>
          </a:prstGeom>
          <a:solidFill>
            <a:schemeClr val="accent1"/>
          </a:solidFill>
          <a:ln w="38100">
            <a:solidFill>
              <a:schemeClr val="tx1"/>
            </a:solidFill>
            <a:miter lim="800000"/>
            <a:headEnd/>
            <a:tailEnd type="none" w="lg" len="lg"/>
          </a:ln>
          <a:effectLst/>
        </p:spPr>
        <p:txBody>
          <a:bodyPr wrap="none" anchor="ctr"/>
          <a:lstStyle/>
          <a:p>
            <a:endParaRPr lang="ru-RU"/>
          </a:p>
        </p:txBody>
      </p:sp>
      <p:sp>
        <p:nvSpPr>
          <p:cNvPr id="64521" name="Rectangle 9"/>
          <p:cNvSpPr>
            <a:spLocks noChangeArrowheads="1"/>
          </p:cNvSpPr>
          <p:nvPr/>
        </p:nvSpPr>
        <p:spPr bwMode="auto">
          <a:xfrm>
            <a:off x="4932363" y="3284538"/>
            <a:ext cx="914400" cy="914400"/>
          </a:xfrm>
          <a:prstGeom prst="rect">
            <a:avLst/>
          </a:prstGeom>
          <a:solidFill>
            <a:schemeClr val="accent1"/>
          </a:solidFill>
          <a:ln w="38100">
            <a:solidFill>
              <a:schemeClr val="tx1"/>
            </a:solidFill>
            <a:miter lim="800000"/>
            <a:headEnd/>
            <a:tailEnd type="none" w="lg" len="lg"/>
          </a:ln>
          <a:effectLst/>
        </p:spPr>
        <p:txBody>
          <a:bodyPr wrap="none" anchor="ctr"/>
          <a:lstStyle/>
          <a:p>
            <a:endParaRPr lang="ru-RU"/>
          </a:p>
        </p:txBody>
      </p:sp>
      <p:sp>
        <p:nvSpPr>
          <p:cNvPr id="64522" name="Rectangle 10"/>
          <p:cNvSpPr>
            <a:spLocks noChangeArrowheads="1"/>
          </p:cNvSpPr>
          <p:nvPr/>
        </p:nvSpPr>
        <p:spPr bwMode="auto">
          <a:xfrm>
            <a:off x="6372225" y="2636838"/>
            <a:ext cx="914400" cy="914400"/>
          </a:xfrm>
          <a:prstGeom prst="rect">
            <a:avLst/>
          </a:prstGeom>
          <a:solidFill>
            <a:schemeClr val="accent1"/>
          </a:solidFill>
          <a:ln w="38100">
            <a:solidFill>
              <a:schemeClr val="tx1"/>
            </a:solidFill>
            <a:miter lim="800000"/>
            <a:headEnd/>
            <a:tailEnd type="none" w="lg" len="lg"/>
          </a:ln>
          <a:effectLst/>
        </p:spPr>
        <p:txBody>
          <a:bodyPr wrap="none" anchor="ctr"/>
          <a:lstStyle/>
          <a:p>
            <a:endParaRPr lang="ru-RU"/>
          </a:p>
        </p:txBody>
      </p:sp>
      <p:sp>
        <p:nvSpPr>
          <p:cNvPr id="64523" name="Rectangle 11"/>
          <p:cNvSpPr>
            <a:spLocks noChangeArrowheads="1"/>
          </p:cNvSpPr>
          <p:nvPr/>
        </p:nvSpPr>
        <p:spPr bwMode="auto">
          <a:xfrm>
            <a:off x="7667625" y="1628775"/>
            <a:ext cx="914400" cy="914400"/>
          </a:xfrm>
          <a:prstGeom prst="rect">
            <a:avLst/>
          </a:prstGeom>
          <a:solidFill>
            <a:schemeClr val="accent1"/>
          </a:solidFill>
          <a:ln w="38100">
            <a:solidFill>
              <a:schemeClr val="tx1"/>
            </a:solidFill>
            <a:miter lim="800000"/>
            <a:headEnd/>
            <a:tailEnd type="none" w="lg" len="lg"/>
          </a:ln>
          <a:effectLst/>
        </p:spPr>
        <p:txBody>
          <a:bodyPr wrap="none" anchor="ctr"/>
          <a:lstStyle/>
          <a:p>
            <a:endParaRPr lang="ru-RU"/>
          </a:p>
        </p:txBody>
      </p:sp>
      <p:sp>
        <p:nvSpPr>
          <p:cNvPr id="64524" name="Line 12"/>
          <p:cNvSpPr>
            <a:spLocks noChangeShapeType="1"/>
          </p:cNvSpPr>
          <p:nvPr/>
        </p:nvSpPr>
        <p:spPr bwMode="auto">
          <a:xfrm>
            <a:off x="1403350" y="2708275"/>
            <a:ext cx="0" cy="1008063"/>
          </a:xfrm>
          <a:prstGeom prst="line">
            <a:avLst/>
          </a:prstGeom>
          <a:noFill/>
          <a:ln w="38100">
            <a:solidFill>
              <a:schemeClr val="tx1"/>
            </a:solidFill>
            <a:round/>
            <a:headEnd/>
            <a:tailEnd type="triangle" w="lg" len="lg"/>
          </a:ln>
          <a:effectLst/>
        </p:spPr>
        <p:txBody>
          <a:bodyPr/>
          <a:lstStyle/>
          <a:p>
            <a:endParaRPr lang="ru-RU"/>
          </a:p>
        </p:txBody>
      </p:sp>
      <p:sp>
        <p:nvSpPr>
          <p:cNvPr id="64525" name="Line 13"/>
          <p:cNvSpPr>
            <a:spLocks noChangeShapeType="1"/>
          </p:cNvSpPr>
          <p:nvPr/>
        </p:nvSpPr>
        <p:spPr bwMode="auto">
          <a:xfrm>
            <a:off x="2051050" y="4221163"/>
            <a:ext cx="1081088" cy="0"/>
          </a:xfrm>
          <a:prstGeom prst="line">
            <a:avLst/>
          </a:prstGeom>
          <a:noFill/>
          <a:ln w="38100">
            <a:solidFill>
              <a:schemeClr val="tx1"/>
            </a:solidFill>
            <a:round/>
            <a:headEnd/>
            <a:tailEnd type="triangle" w="lg" len="lg"/>
          </a:ln>
          <a:effectLst/>
        </p:spPr>
        <p:txBody>
          <a:bodyPr/>
          <a:lstStyle/>
          <a:p>
            <a:endParaRPr lang="ru-RU"/>
          </a:p>
        </p:txBody>
      </p:sp>
      <p:sp>
        <p:nvSpPr>
          <p:cNvPr id="64526" name="Line 14"/>
          <p:cNvSpPr>
            <a:spLocks noChangeShapeType="1"/>
          </p:cNvSpPr>
          <p:nvPr/>
        </p:nvSpPr>
        <p:spPr bwMode="auto">
          <a:xfrm flipH="1">
            <a:off x="2051050" y="4508500"/>
            <a:ext cx="1081088" cy="0"/>
          </a:xfrm>
          <a:prstGeom prst="line">
            <a:avLst/>
          </a:prstGeom>
          <a:noFill/>
          <a:ln w="38100">
            <a:solidFill>
              <a:schemeClr val="tx1"/>
            </a:solidFill>
            <a:round/>
            <a:headEnd/>
            <a:tailEnd type="triangle" w="lg" len="lg"/>
          </a:ln>
          <a:effectLst/>
        </p:spPr>
        <p:txBody>
          <a:bodyPr/>
          <a:lstStyle/>
          <a:p>
            <a:endParaRPr lang="ru-RU"/>
          </a:p>
        </p:txBody>
      </p:sp>
      <p:sp>
        <p:nvSpPr>
          <p:cNvPr id="64527" name="Line 15"/>
          <p:cNvSpPr>
            <a:spLocks noChangeShapeType="1"/>
          </p:cNvSpPr>
          <p:nvPr/>
        </p:nvSpPr>
        <p:spPr bwMode="auto">
          <a:xfrm flipV="1">
            <a:off x="4140200" y="3573463"/>
            <a:ext cx="647700" cy="431800"/>
          </a:xfrm>
          <a:prstGeom prst="line">
            <a:avLst/>
          </a:prstGeom>
          <a:noFill/>
          <a:ln w="38100">
            <a:solidFill>
              <a:schemeClr val="tx1"/>
            </a:solidFill>
            <a:round/>
            <a:headEnd/>
            <a:tailEnd type="triangle" w="lg" len="lg"/>
          </a:ln>
          <a:effectLst/>
        </p:spPr>
        <p:txBody>
          <a:bodyPr/>
          <a:lstStyle/>
          <a:p>
            <a:endParaRPr lang="ru-RU"/>
          </a:p>
        </p:txBody>
      </p:sp>
      <p:sp>
        <p:nvSpPr>
          <p:cNvPr id="64528" name="Line 16"/>
          <p:cNvSpPr>
            <a:spLocks noChangeShapeType="1"/>
          </p:cNvSpPr>
          <p:nvPr/>
        </p:nvSpPr>
        <p:spPr bwMode="auto">
          <a:xfrm flipH="1">
            <a:off x="4211638" y="3860800"/>
            <a:ext cx="647700" cy="431800"/>
          </a:xfrm>
          <a:prstGeom prst="line">
            <a:avLst/>
          </a:prstGeom>
          <a:noFill/>
          <a:ln w="38100">
            <a:solidFill>
              <a:schemeClr val="tx1"/>
            </a:solidFill>
            <a:round/>
            <a:headEnd/>
            <a:tailEnd type="triangle" w="lg" len="lg"/>
          </a:ln>
          <a:effectLst/>
        </p:spPr>
        <p:txBody>
          <a:bodyPr/>
          <a:lstStyle/>
          <a:p>
            <a:endParaRPr lang="ru-RU"/>
          </a:p>
        </p:txBody>
      </p:sp>
      <p:sp>
        <p:nvSpPr>
          <p:cNvPr id="64529" name="Line 17"/>
          <p:cNvSpPr>
            <a:spLocks noChangeShapeType="1"/>
          </p:cNvSpPr>
          <p:nvPr/>
        </p:nvSpPr>
        <p:spPr bwMode="auto">
          <a:xfrm flipV="1">
            <a:off x="5940425" y="3068638"/>
            <a:ext cx="360363" cy="360362"/>
          </a:xfrm>
          <a:prstGeom prst="line">
            <a:avLst/>
          </a:prstGeom>
          <a:noFill/>
          <a:ln w="38100">
            <a:solidFill>
              <a:schemeClr val="tx1"/>
            </a:solidFill>
            <a:round/>
            <a:headEnd/>
            <a:tailEnd type="triangle" w="lg" len="lg"/>
          </a:ln>
          <a:effectLst/>
        </p:spPr>
        <p:txBody>
          <a:bodyPr/>
          <a:lstStyle/>
          <a:p>
            <a:endParaRPr lang="ru-RU"/>
          </a:p>
        </p:txBody>
      </p:sp>
      <p:sp>
        <p:nvSpPr>
          <p:cNvPr id="64530" name="Line 18"/>
          <p:cNvSpPr>
            <a:spLocks noChangeShapeType="1"/>
          </p:cNvSpPr>
          <p:nvPr/>
        </p:nvSpPr>
        <p:spPr bwMode="auto">
          <a:xfrm flipH="1">
            <a:off x="5940425" y="3429000"/>
            <a:ext cx="360363" cy="360363"/>
          </a:xfrm>
          <a:prstGeom prst="line">
            <a:avLst/>
          </a:prstGeom>
          <a:noFill/>
          <a:ln w="38100">
            <a:solidFill>
              <a:schemeClr val="tx1"/>
            </a:solidFill>
            <a:round/>
            <a:headEnd/>
            <a:tailEnd type="triangle" w="lg" len="lg"/>
          </a:ln>
          <a:effectLst/>
        </p:spPr>
        <p:txBody>
          <a:bodyPr/>
          <a:lstStyle/>
          <a:p>
            <a:endParaRPr lang="ru-RU"/>
          </a:p>
        </p:txBody>
      </p:sp>
      <p:sp>
        <p:nvSpPr>
          <p:cNvPr id="64531" name="Line 19"/>
          <p:cNvSpPr>
            <a:spLocks noChangeShapeType="1"/>
          </p:cNvSpPr>
          <p:nvPr/>
        </p:nvSpPr>
        <p:spPr bwMode="auto">
          <a:xfrm flipV="1">
            <a:off x="6804025" y="1844675"/>
            <a:ext cx="792163" cy="720725"/>
          </a:xfrm>
          <a:prstGeom prst="line">
            <a:avLst/>
          </a:prstGeom>
          <a:noFill/>
          <a:ln w="38100">
            <a:solidFill>
              <a:schemeClr val="tx1"/>
            </a:solidFill>
            <a:round/>
            <a:headEnd/>
            <a:tailEnd type="triangle" w="lg" len="lg"/>
          </a:ln>
          <a:effectLst/>
        </p:spPr>
        <p:txBody>
          <a:bodyPr/>
          <a:lstStyle/>
          <a:p>
            <a:endParaRPr lang="ru-RU"/>
          </a:p>
        </p:txBody>
      </p:sp>
      <p:sp>
        <p:nvSpPr>
          <p:cNvPr id="64532" name="Line 20"/>
          <p:cNvSpPr>
            <a:spLocks noChangeShapeType="1"/>
          </p:cNvSpPr>
          <p:nvPr/>
        </p:nvSpPr>
        <p:spPr bwMode="auto">
          <a:xfrm flipH="1">
            <a:off x="7092950" y="2133600"/>
            <a:ext cx="503238" cy="431800"/>
          </a:xfrm>
          <a:prstGeom prst="line">
            <a:avLst/>
          </a:prstGeom>
          <a:noFill/>
          <a:ln w="38100">
            <a:solidFill>
              <a:schemeClr val="tx1"/>
            </a:solidFill>
            <a:round/>
            <a:headEnd/>
            <a:tailEnd type="triangle" w="lg" len="lg"/>
          </a:ln>
          <a:effectLst/>
        </p:spPr>
        <p:txBody>
          <a:bodyPr/>
          <a:lstStyle/>
          <a:p>
            <a:endParaRPr lang="ru-RU"/>
          </a:p>
        </p:txBody>
      </p:sp>
      <p:sp>
        <p:nvSpPr>
          <p:cNvPr id="64533" name="Freeform 21"/>
          <p:cNvSpPr>
            <a:spLocks/>
          </p:cNvSpPr>
          <p:nvPr/>
        </p:nvSpPr>
        <p:spPr bwMode="auto">
          <a:xfrm>
            <a:off x="1487488" y="1844675"/>
            <a:ext cx="7464425" cy="3457575"/>
          </a:xfrm>
          <a:custGeom>
            <a:avLst/>
            <a:gdLst/>
            <a:ahLst/>
            <a:cxnLst>
              <a:cxn ang="0">
                <a:pos x="219" y="1814"/>
              </a:cxn>
              <a:cxn ang="0">
                <a:pos x="446" y="1951"/>
              </a:cxn>
              <a:cxn ang="0">
                <a:pos x="2896" y="1951"/>
              </a:cxn>
              <a:cxn ang="0">
                <a:pos x="4438" y="590"/>
              </a:cxn>
              <a:cxn ang="0">
                <a:pos x="4483" y="0"/>
              </a:cxn>
            </a:cxnLst>
            <a:rect l="0" t="0" r="r" b="b"/>
            <a:pathLst>
              <a:path w="4702" h="2178">
                <a:moveTo>
                  <a:pt x="219" y="1814"/>
                </a:moveTo>
                <a:cubicBezTo>
                  <a:pt x="109" y="1871"/>
                  <a:pt x="0" y="1928"/>
                  <a:pt x="446" y="1951"/>
                </a:cubicBezTo>
                <a:cubicBezTo>
                  <a:pt x="892" y="1974"/>
                  <a:pt x="2231" y="2178"/>
                  <a:pt x="2896" y="1951"/>
                </a:cubicBezTo>
                <a:cubicBezTo>
                  <a:pt x="3561" y="1724"/>
                  <a:pt x="4174" y="915"/>
                  <a:pt x="4438" y="590"/>
                </a:cubicBezTo>
                <a:cubicBezTo>
                  <a:pt x="4702" y="265"/>
                  <a:pt x="4592" y="132"/>
                  <a:pt x="4483" y="0"/>
                </a:cubicBezTo>
              </a:path>
            </a:pathLst>
          </a:custGeom>
          <a:noFill/>
          <a:ln w="38100" cap="flat" cmpd="sng">
            <a:solidFill>
              <a:schemeClr val="bg2"/>
            </a:solidFill>
            <a:prstDash val="dash"/>
            <a:round/>
            <a:headEnd type="arrow" w="lg" len="lg"/>
            <a:tailEnd type="arrow" w="lg" len="lg"/>
          </a:ln>
          <a:effectLst/>
        </p:spPr>
        <p:txBody>
          <a:bodyPr/>
          <a:lstStyle/>
          <a:p>
            <a:endParaRPr lang="ru-RU"/>
          </a:p>
        </p:txBody>
      </p:sp>
      <p:sp>
        <p:nvSpPr>
          <p:cNvPr id="64534" name="WordArt 22" descr="Бумажный пакет"/>
          <p:cNvSpPr>
            <a:spLocks noChangeArrowheads="1" noChangeShapeType="1" noTextEdit="1"/>
          </p:cNvSpPr>
          <p:nvPr/>
        </p:nvSpPr>
        <p:spPr bwMode="auto">
          <a:xfrm>
            <a:off x="539750" y="2924175"/>
            <a:ext cx="2881313" cy="576263"/>
          </a:xfrm>
          <a:prstGeom prst="rect">
            <a:avLst/>
          </a:prstGeom>
        </p:spPr>
        <p:txBody>
          <a:bodyPr wrap="none" fromWordArt="1">
            <a:prstTxWarp prst="textPlain">
              <a:avLst>
                <a:gd name="adj" fmla="val 50000"/>
              </a:avLst>
            </a:prstTxWarp>
          </a:bodyPr>
          <a:lstStyle/>
          <a:p>
            <a:pPr algn="ctr"/>
            <a:r>
              <a:rPr lang="ru-RU" sz="2000" kern="10" dirty="0">
                <a:ln w="9525">
                  <a:solidFill>
                    <a:srgbClr val="008000"/>
                  </a:solidFill>
                  <a:round/>
                  <a:headEnd/>
                  <a:tailEnd type="none" w="lg" len="lg"/>
                </a:ln>
                <a:blipFill dpi="0" rotWithShape="0">
                  <a:blip r:embed="rId5"/>
                  <a:srcRect/>
                  <a:tile tx="0" ty="0" sx="100000" sy="100000" flip="none" algn="tl"/>
                </a:blipFill>
                <a:latin typeface="Times New Roman"/>
                <a:cs typeface="Times New Roman"/>
              </a:rPr>
              <a:t>1) Финансирование</a:t>
            </a:r>
          </a:p>
        </p:txBody>
      </p:sp>
      <p:sp>
        <p:nvSpPr>
          <p:cNvPr id="64535" name="WordArt 23"/>
          <p:cNvSpPr>
            <a:spLocks noChangeArrowheads="1" noChangeShapeType="1" noTextEdit="1"/>
          </p:cNvSpPr>
          <p:nvPr/>
        </p:nvSpPr>
        <p:spPr bwMode="auto">
          <a:xfrm rot="-1299957">
            <a:off x="1547813" y="3068638"/>
            <a:ext cx="6848475" cy="360362"/>
          </a:xfrm>
          <a:prstGeom prst="rect">
            <a:avLst/>
          </a:prstGeom>
        </p:spPr>
        <p:txBody>
          <a:bodyPr wrap="none" fromWordArt="1">
            <a:prstTxWarp prst="textPlain">
              <a:avLst>
                <a:gd name="adj" fmla="val 50000"/>
              </a:avLst>
            </a:prstTxWarp>
          </a:bodyPr>
          <a:lstStyle/>
          <a:p>
            <a:pPr algn="ctr"/>
            <a:r>
              <a:rPr lang="ru-RU" sz="2400" kern="10">
                <a:ln w="9525">
                  <a:solidFill>
                    <a:srgbClr val="000000"/>
                  </a:solidFill>
                  <a:round/>
                  <a:headEnd/>
                  <a:tailEnd type="none" w="lg" len="lg"/>
                </a:ln>
                <a:solidFill>
                  <a:srgbClr val="000080"/>
                </a:solidFill>
                <a:latin typeface="Arial"/>
                <a:cs typeface="Arial"/>
              </a:rPr>
              <a:t>фирмы-однодневки</a:t>
            </a:r>
          </a:p>
        </p:txBody>
      </p:sp>
      <p:sp>
        <p:nvSpPr>
          <p:cNvPr id="64536" name="WordArt 24" descr="Бумажный пакет"/>
          <p:cNvSpPr>
            <a:spLocks noChangeArrowheads="1" noChangeShapeType="1" noTextEdit="1"/>
          </p:cNvSpPr>
          <p:nvPr/>
        </p:nvSpPr>
        <p:spPr bwMode="auto">
          <a:xfrm>
            <a:off x="4572000" y="4508500"/>
            <a:ext cx="2790825" cy="1028700"/>
          </a:xfrm>
          <a:prstGeom prst="rect">
            <a:avLst/>
          </a:prstGeom>
        </p:spPr>
        <p:txBody>
          <a:bodyPr wrap="none" fromWordArt="1">
            <a:prstTxWarp prst="textPlain">
              <a:avLst>
                <a:gd name="adj" fmla="val 50000"/>
              </a:avLst>
            </a:prstTxWarp>
          </a:bodyPr>
          <a:lstStyle/>
          <a:p>
            <a:pPr algn="ctr"/>
            <a:r>
              <a:rPr lang="ru-RU" sz="2400" kern="10" dirty="0">
                <a:ln w="9525">
                  <a:solidFill>
                    <a:srgbClr val="008000"/>
                  </a:solidFill>
                  <a:round/>
                  <a:headEnd/>
                  <a:tailEnd type="none" w="lg" len="lg"/>
                </a:ln>
                <a:blipFill dpi="0" rotWithShape="0">
                  <a:blip r:embed="rId5"/>
                  <a:srcRect/>
                  <a:tile tx="0" ty="0" sx="100000" sy="100000" flip="none" algn="tl"/>
                </a:blipFill>
                <a:latin typeface="Times New Roman"/>
                <a:cs typeface="Times New Roman"/>
              </a:rPr>
              <a:t>2) фиктивный оборот</a:t>
            </a:r>
          </a:p>
          <a:p>
            <a:pPr algn="ctr"/>
            <a:r>
              <a:rPr lang="ru-RU" sz="2400" kern="10" dirty="0">
                <a:ln w="9525">
                  <a:solidFill>
                    <a:srgbClr val="008000"/>
                  </a:solidFill>
                  <a:round/>
                  <a:headEnd/>
                  <a:tailEnd type="none" w="lg" len="lg"/>
                </a:ln>
                <a:blipFill dpi="0" rotWithShape="0">
                  <a:blip r:embed="rId5"/>
                  <a:srcRect/>
                  <a:tile tx="0" ty="0" sx="100000" sy="100000" flip="none" algn="tl"/>
                </a:blipFill>
                <a:latin typeface="Times New Roman"/>
                <a:cs typeface="Times New Roman"/>
              </a:rPr>
              <a:t>в млрд. руб.</a:t>
            </a:r>
          </a:p>
          <a:p>
            <a:pPr algn="ctr"/>
            <a:r>
              <a:rPr lang="ru-RU" sz="2400" kern="10" dirty="0">
                <a:ln w="9525">
                  <a:solidFill>
                    <a:srgbClr val="008000"/>
                  </a:solidFill>
                  <a:round/>
                  <a:headEnd/>
                  <a:tailEnd type="none" w="lg" len="lg"/>
                </a:ln>
                <a:blipFill dpi="0" rotWithShape="0">
                  <a:blip r:embed="rId5"/>
                  <a:srcRect/>
                  <a:tile tx="0" ty="0" sx="100000" sy="100000" flip="none" algn="tl"/>
                </a:blipFill>
                <a:latin typeface="Times New Roman"/>
                <a:cs typeface="Times New Roman"/>
              </a:rPr>
              <a:t>(займы, векселя)</a:t>
            </a:r>
          </a:p>
        </p:txBody>
      </p:sp>
      <p:sp>
        <p:nvSpPr>
          <p:cNvPr id="64537" name="Line 25"/>
          <p:cNvSpPr>
            <a:spLocks noChangeShapeType="1"/>
          </p:cNvSpPr>
          <p:nvPr/>
        </p:nvSpPr>
        <p:spPr bwMode="auto">
          <a:xfrm>
            <a:off x="250825" y="4365625"/>
            <a:ext cx="792163" cy="0"/>
          </a:xfrm>
          <a:prstGeom prst="line">
            <a:avLst/>
          </a:prstGeom>
          <a:noFill/>
          <a:ln w="38100">
            <a:solidFill>
              <a:schemeClr val="tx1"/>
            </a:solidFill>
            <a:round/>
            <a:headEnd/>
            <a:tailEnd type="triangle" w="lg" len="lg"/>
          </a:ln>
          <a:effectLst/>
        </p:spPr>
        <p:txBody>
          <a:bodyPr/>
          <a:lstStyle/>
          <a:p>
            <a:endParaRPr lang="ru-RU"/>
          </a:p>
        </p:txBody>
      </p:sp>
      <p:pic>
        <p:nvPicPr>
          <p:cNvPr id="64538" name="Picture 26" descr="j0292020"/>
          <p:cNvPicPr>
            <a:picLocks noChangeAspect="1" noChangeArrowheads="1"/>
          </p:cNvPicPr>
          <p:nvPr/>
        </p:nvPicPr>
        <p:blipFill>
          <a:blip r:embed="rId6"/>
          <a:srcRect/>
          <a:stretch>
            <a:fillRect/>
          </a:stretch>
        </p:blipFill>
        <p:spPr bwMode="auto">
          <a:xfrm>
            <a:off x="250825" y="5445125"/>
            <a:ext cx="1223963" cy="1162050"/>
          </a:xfrm>
          <a:prstGeom prst="rect">
            <a:avLst/>
          </a:prstGeom>
          <a:noFill/>
        </p:spPr>
      </p:pic>
      <p:sp>
        <p:nvSpPr>
          <p:cNvPr id="64539" name="Freeform 27"/>
          <p:cNvSpPr>
            <a:spLocks/>
          </p:cNvSpPr>
          <p:nvPr/>
        </p:nvSpPr>
        <p:spPr bwMode="auto">
          <a:xfrm>
            <a:off x="1042988" y="4724400"/>
            <a:ext cx="1824037" cy="1225550"/>
          </a:xfrm>
          <a:custGeom>
            <a:avLst/>
            <a:gdLst/>
            <a:ahLst/>
            <a:cxnLst>
              <a:cxn ang="0">
                <a:pos x="363" y="0"/>
              </a:cxn>
              <a:cxn ang="0">
                <a:pos x="1089" y="409"/>
              </a:cxn>
              <a:cxn ang="0">
                <a:pos x="0" y="772"/>
              </a:cxn>
            </a:cxnLst>
            <a:rect l="0" t="0" r="r" b="b"/>
            <a:pathLst>
              <a:path w="1149" h="772">
                <a:moveTo>
                  <a:pt x="363" y="0"/>
                </a:moveTo>
                <a:cubicBezTo>
                  <a:pt x="756" y="140"/>
                  <a:pt x="1149" y="280"/>
                  <a:pt x="1089" y="409"/>
                </a:cubicBezTo>
                <a:cubicBezTo>
                  <a:pt x="1029" y="538"/>
                  <a:pt x="181" y="712"/>
                  <a:pt x="0" y="772"/>
                </a:cubicBezTo>
              </a:path>
            </a:pathLst>
          </a:custGeom>
          <a:noFill/>
          <a:ln w="38100" cap="flat" cmpd="sng">
            <a:solidFill>
              <a:schemeClr val="tx1"/>
            </a:solidFill>
            <a:prstDash val="solid"/>
            <a:round/>
            <a:headEnd type="none" w="med" len="med"/>
            <a:tailEnd type="triangle" w="lg" len="lg"/>
          </a:ln>
          <a:effectLst/>
        </p:spPr>
        <p:txBody>
          <a:bodyPr/>
          <a:lstStyle/>
          <a:p>
            <a:endParaRPr lang="ru-RU"/>
          </a:p>
        </p:txBody>
      </p:sp>
      <p:sp>
        <p:nvSpPr>
          <p:cNvPr id="64540" name="WordArt 28"/>
          <p:cNvSpPr>
            <a:spLocks noChangeArrowheads="1" noChangeShapeType="1" noTextEdit="1"/>
          </p:cNvSpPr>
          <p:nvPr/>
        </p:nvSpPr>
        <p:spPr bwMode="auto">
          <a:xfrm>
            <a:off x="250825" y="6453188"/>
            <a:ext cx="1152525" cy="288925"/>
          </a:xfrm>
          <a:prstGeom prst="rect">
            <a:avLst/>
          </a:prstGeom>
        </p:spPr>
        <p:txBody>
          <a:bodyPr wrap="none" fromWordArt="1">
            <a:prstTxWarp prst="textPlain">
              <a:avLst>
                <a:gd name="adj" fmla="val 50000"/>
              </a:avLst>
            </a:prstTxWarp>
          </a:bodyPr>
          <a:lstStyle/>
          <a:p>
            <a:pPr algn="ctr"/>
            <a:r>
              <a:rPr lang="ru-RU" kern="10">
                <a:ln w="9525">
                  <a:solidFill>
                    <a:srgbClr val="000000"/>
                  </a:solidFill>
                  <a:round/>
                  <a:headEnd/>
                  <a:tailEnd type="none" w="lg" len="lg"/>
                </a:ln>
                <a:solidFill>
                  <a:schemeClr val="tx2"/>
                </a:solidFill>
                <a:latin typeface="Arial"/>
                <a:cs typeface="Arial"/>
              </a:rPr>
              <a:t>физлицо</a:t>
            </a:r>
          </a:p>
        </p:txBody>
      </p:sp>
      <p:sp>
        <p:nvSpPr>
          <p:cNvPr id="64541" name="WordArt 29" descr="Бумажный пакет"/>
          <p:cNvSpPr>
            <a:spLocks noChangeArrowheads="1" noChangeShapeType="1" noTextEdit="1"/>
          </p:cNvSpPr>
          <p:nvPr/>
        </p:nvSpPr>
        <p:spPr bwMode="auto">
          <a:xfrm>
            <a:off x="2051050" y="5589588"/>
            <a:ext cx="1511300" cy="936625"/>
          </a:xfrm>
          <a:prstGeom prst="rect">
            <a:avLst/>
          </a:prstGeom>
        </p:spPr>
        <p:txBody>
          <a:bodyPr wrap="none" fromWordArt="1">
            <a:prstTxWarp prst="textPlain">
              <a:avLst>
                <a:gd name="adj" fmla="val 50000"/>
              </a:avLst>
            </a:prstTxWarp>
          </a:bodyPr>
          <a:lstStyle/>
          <a:p>
            <a:pPr algn="ctr"/>
            <a:r>
              <a:rPr lang="ru-RU" sz="2000" kern="10" dirty="0">
                <a:ln w="9525">
                  <a:solidFill>
                    <a:srgbClr val="008000"/>
                  </a:solidFill>
                  <a:round/>
                  <a:headEnd/>
                  <a:tailEnd type="none" w="lg" len="lg"/>
                </a:ln>
                <a:blipFill dpi="0" rotWithShape="0">
                  <a:blip r:embed="rId5"/>
                  <a:srcRect/>
                  <a:tile tx="0" ty="0" sx="100000" sy="100000" flip="none" algn="tl"/>
                </a:blipFill>
                <a:latin typeface="Times New Roman"/>
                <a:cs typeface="Times New Roman"/>
              </a:rPr>
              <a:t>3) выплата</a:t>
            </a:r>
          </a:p>
          <a:p>
            <a:pPr algn="ctr"/>
            <a:r>
              <a:rPr lang="ru-RU" sz="2000" kern="10" dirty="0">
                <a:ln w="9525">
                  <a:solidFill>
                    <a:srgbClr val="008000"/>
                  </a:solidFill>
                  <a:round/>
                  <a:headEnd/>
                  <a:tailEnd type="none" w="lg" len="lg"/>
                </a:ln>
                <a:blipFill dpi="0" rotWithShape="0">
                  <a:blip r:embed="rId5"/>
                  <a:srcRect/>
                  <a:tile tx="0" ty="0" sx="100000" sy="100000" flip="none" algn="tl"/>
                </a:blipFill>
                <a:latin typeface="Times New Roman"/>
                <a:cs typeface="Times New Roman"/>
              </a:rPr>
              <a:t>дивидендов</a:t>
            </a:r>
          </a:p>
        </p:txBody>
      </p:sp>
    </p:spTree>
    <p:extLst>
      <p:ext uri="{BB962C8B-B14F-4D97-AF65-F5344CB8AC3E}">
        <p14:creationId xmlns:p14="http://schemas.microsoft.com/office/powerpoint/2010/main" val="2847311875"/>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p:cNvSpPr>
          <p:nvPr>
            <p:ph type="title"/>
          </p:nvPr>
        </p:nvSpPr>
        <p:spPr bwMode="auto">
          <a:xfrm>
            <a:off x="250825" y="0"/>
            <a:ext cx="8893175" cy="620713"/>
          </a:xfrm>
          <a:noFill/>
        </p:spPr>
        <p:txBody>
          <a:bodyPr vert="horz" wrap="square" lIns="91440" tIns="45720" rIns="91440" bIns="45720" numCol="1" anchorCtr="0" compatLnSpc="1">
            <a:prstTxWarp prst="textNoShape">
              <a:avLst/>
            </a:prstTxWarp>
            <a:normAutofit fontScale="90000"/>
          </a:bodyPr>
          <a:lstStyle/>
          <a:p>
            <a:r>
              <a:rPr lang="ru-RU" sz="3900" dirty="0"/>
              <a:t>Легализация доходов физических лиц</a:t>
            </a:r>
          </a:p>
        </p:txBody>
      </p:sp>
      <p:pic>
        <p:nvPicPr>
          <p:cNvPr id="65539" name="Picture 3" descr="j0195812"/>
          <p:cNvPicPr>
            <a:picLocks noChangeAspect="1" noChangeArrowheads="1"/>
          </p:cNvPicPr>
          <p:nvPr/>
        </p:nvPicPr>
        <p:blipFill>
          <a:blip r:embed="rId2"/>
          <a:srcRect/>
          <a:stretch>
            <a:fillRect/>
          </a:stretch>
        </p:blipFill>
        <p:spPr bwMode="auto">
          <a:xfrm>
            <a:off x="539750" y="1052513"/>
            <a:ext cx="1258888" cy="1295400"/>
          </a:xfrm>
          <a:prstGeom prst="rect">
            <a:avLst/>
          </a:prstGeom>
          <a:noFill/>
        </p:spPr>
      </p:pic>
      <p:sp>
        <p:nvSpPr>
          <p:cNvPr id="65540" name="WordArt 4"/>
          <p:cNvSpPr>
            <a:spLocks noChangeArrowheads="1" noChangeShapeType="1" noTextEdit="1"/>
          </p:cNvSpPr>
          <p:nvPr/>
        </p:nvSpPr>
        <p:spPr bwMode="auto">
          <a:xfrm>
            <a:off x="250825" y="2492375"/>
            <a:ext cx="1800225" cy="1008063"/>
          </a:xfrm>
          <a:prstGeom prst="rect">
            <a:avLst/>
          </a:prstGeom>
        </p:spPr>
        <p:txBody>
          <a:bodyPr wrap="none" fromWordArt="1">
            <a:prstTxWarp prst="textPlain">
              <a:avLst>
                <a:gd name="adj" fmla="val 50000"/>
              </a:avLst>
            </a:prstTxWarp>
          </a:bodyPr>
          <a:lstStyle/>
          <a:p>
            <a:pPr algn="ctr"/>
            <a:r>
              <a:rPr lang="ru-RU" sz="2000" kern="10">
                <a:ln w="9525">
                  <a:solidFill>
                    <a:srgbClr val="000000"/>
                  </a:solidFill>
                  <a:round/>
                  <a:headEnd/>
                  <a:tailEnd type="none" w="lg" len="lg"/>
                </a:ln>
                <a:solidFill>
                  <a:srgbClr val="800080"/>
                </a:solidFill>
                <a:latin typeface="Arial"/>
                <a:cs typeface="Arial"/>
              </a:rPr>
              <a:t>организация -</a:t>
            </a:r>
          </a:p>
          <a:p>
            <a:pPr algn="ctr"/>
            <a:r>
              <a:rPr lang="ru-RU" sz="2000" kern="10">
                <a:ln w="9525">
                  <a:solidFill>
                    <a:srgbClr val="000000"/>
                  </a:solidFill>
                  <a:round/>
                  <a:headEnd/>
                  <a:tailEnd type="none" w="lg" len="lg"/>
                </a:ln>
                <a:solidFill>
                  <a:srgbClr val="800080"/>
                </a:solidFill>
                <a:latin typeface="Arial"/>
                <a:cs typeface="Arial"/>
              </a:rPr>
              <a:t>взяткодатель</a:t>
            </a:r>
          </a:p>
        </p:txBody>
      </p:sp>
      <p:pic>
        <p:nvPicPr>
          <p:cNvPr id="65541" name="Picture 5" descr="j0292020"/>
          <p:cNvPicPr>
            <a:picLocks noChangeAspect="1" noChangeArrowheads="1"/>
          </p:cNvPicPr>
          <p:nvPr/>
        </p:nvPicPr>
        <p:blipFill>
          <a:blip r:embed="rId3"/>
          <a:srcRect/>
          <a:stretch>
            <a:fillRect/>
          </a:stretch>
        </p:blipFill>
        <p:spPr bwMode="auto">
          <a:xfrm>
            <a:off x="6300788" y="1196975"/>
            <a:ext cx="1366837" cy="1296988"/>
          </a:xfrm>
          <a:prstGeom prst="rect">
            <a:avLst/>
          </a:prstGeom>
          <a:noFill/>
        </p:spPr>
      </p:pic>
      <p:sp>
        <p:nvSpPr>
          <p:cNvPr id="65542" name="WordArt 6"/>
          <p:cNvSpPr>
            <a:spLocks noChangeArrowheads="1" noChangeShapeType="1" noTextEdit="1"/>
          </p:cNvSpPr>
          <p:nvPr/>
        </p:nvSpPr>
        <p:spPr bwMode="auto">
          <a:xfrm>
            <a:off x="6227763" y="2636838"/>
            <a:ext cx="1512887" cy="433387"/>
          </a:xfrm>
          <a:prstGeom prst="rect">
            <a:avLst/>
          </a:prstGeom>
        </p:spPr>
        <p:txBody>
          <a:bodyPr wrap="none" fromWordArt="1">
            <a:prstTxWarp prst="textPlain">
              <a:avLst>
                <a:gd name="adj" fmla="val 50000"/>
              </a:avLst>
            </a:prstTxWarp>
          </a:bodyPr>
          <a:lstStyle/>
          <a:p>
            <a:pPr algn="ctr"/>
            <a:r>
              <a:rPr lang="ru-RU" kern="10">
                <a:ln w="9525">
                  <a:solidFill>
                    <a:srgbClr val="000000"/>
                  </a:solidFill>
                  <a:round/>
                  <a:headEnd/>
                  <a:tailEnd type="none" w="lg" len="lg"/>
                </a:ln>
                <a:solidFill>
                  <a:srgbClr val="800080"/>
                </a:solidFill>
                <a:latin typeface="Arial"/>
                <a:cs typeface="Arial"/>
              </a:rPr>
              <a:t>чиновник</a:t>
            </a:r>
          </a:p>
        </p:txBody>
      </p:sp>
      <p:sp>
        <p:nvSpPr>
          <p:cNvPr id="65543" name="Line 7"/>
          <p:cNvSpPr>
            <a:spLocks noChangeShapeType="1"/>
          </p:cNvSpPr>
          <p:nvPr/>
        </p:nvSpPr>
        <p:spPr bwMode="auto">
          <a:xfrm>
            <a:off x="2195513" y="1844675"/>
            <a:ext cx="3960812" cy="0"/>
          </a:xfrm>
          <a:prstGeom prst="line">
            <a:avLst/>
          </a:prstGeom>
          <a:noFill/>
          <a:ln w="19050">
            <a:solidFill>
              <a:srgbClr val="FF0000"/>
            </a:solidFill>
            <a:prstDash val="dashDot"/>
            <a:round/>
            <a:headEnd/>
            <a:tailEnd type="none" w="lg" len="lg"/>
          </a:ln>
          <a:effectLst/>
        </p:spPr>
        <p:txBody>
          <a:bodyPr/>
          <a:lstStyle/>
          <a:p>
            <a:endParaRPr lang="ru-RU"/>
          </a:p>
        </p:txBody>
      </p:sp>
      <p:sp>
        <p:nvSpPr>
          <p:cNvPr id="65544" name="WordArt 8"/>
          <p:cNvSpPr>
            <a:spLocks noChangeArrowheads="1" noChangeShapeType="1" noTextEdit="1"/>
          </p:cNvSpPr>
          <p:nvPr/>
        </p:nvSpPr>
        <p:spPr bwMode="auto">
          <a:xfrm>
            <a:off x="3059113" y="1557338"/>
            <a:ext cx="2592387" cy="215900"/>
          </a:xfrm>
          <a:prstGeom prst="rect">
            <a:avLst/>
          </a:prstGeom>
        </p:spPr>
        <p:txBody>
          <a:bodyPr wrap="none" fromWordArt="1">
            <a:prstTxWarp prst="textPlain">
              <a:avLst>
                <a:gd name="adj" fmla="val 50000"/>
              </a:avLst>
            </a:prstTxWarp>
          </a:bodyPr>
          <a:lstStyle/>
          <a:p>
            <a:pPr algn="ctr"/>
            <a:r>
              <a:rPr lang="ru-RU" sz="2000" kern="10">
                <a:ln w="9525">
                  <a:solidFill>
                    <a:srgbClr val="000000"/>
                  </a:solidFill>
                  <a:round/>
                  <a:headEnd/>
                  <a:tailEnd type="none" w="lg" len="lg"/>
                </a:ln>
                <a:solidFill>
                  <a:srgbClr val="FFFFFF"/>
                </a:solidFill>
                <a:latin typeface="Arial"/>
                <a:cs typeface="Arial"/>
              </a:rPr>
              <a:t>взаимосвязь</a:t>
            </a:r>
          </a:p>
        </p:txBody>
      </p:sp>
      <p:pic>
        <p:nvPicPr>
          <p:cNvPr id="65545" name="Picture 9" descr="j0287005"/>
          <p:cNvPicPr>
            <a:picLocks noChangeAspect="1" noChangeArrowheads="1"/>
          </p:cNvPicPr>
          <p:nvPr/>
        </p:nvPicPr>
        <p:blipFill>
          <a:blip r:embed="rId4"/>
          <a:srcRect/>
          <a:stretch>
            <a:fillRect/>
          </a:stretch>
        </p:blipFill>
        <p:spPr bwMode="auto">
          <a:xfrm rot="16200000">
            <a:off x="850106" y="4487069"/>
            <a:ext cx="1468438" cy="2520950"/>
          </a:xfrm>
          <a:prstGeom prst="rect">
            <a:avLst/>
          </a:prstGeom>
          <a:noFill/>
        </p:spPr>
      </p:pic>
      <p:pic>
        <p:nvPicPr>
          <p:cNvPr id="65546" name="Picture 10" descr="j0217698"/>
          <p:cNvPicPr>
            <a:picLocks noChangeAspect="1" noChangeArrowheads="1"/>
          </p:cNvPicPr>
          <p:nvPr/>
        </p:nvPicPr>
        <p:blipFill>
          <a:blip r:embed="rId5"/>
          <a:srcRect/>
          <a:stretch>
            <a:fillRect/>
          </a:stretch>
        </p:blipFill>
        <p:spPr bwMode="auto">
          <a:xfrm>
            <a:off x="6516688" y="4797425"/>
            <a:ext cx="1747837" cy="1693863"/>
          </a:xfrm>
          <a:prstGeom prst="rect">
            <a:avLst/>
          </a:prstGeom>
          <a:noFill/>
        </p:spPr>
      </p:pic>
      <p:sp>
        <p:nvSpPr>
          <p:cNvPr id="65547" name="Freeform 11"/>
          <p:cNvSpPr>
            <a:spLocks/>
          </p:cNvSpPr>
          <p:nvPr/>
        </p:nvSpPr>
        <p:spPr bwMode="auto">
          <a:xfrm>
            <a:off x="2195513" y="2852738"/>
            <a:ext cx="1824037" cy="2160587"/>
          </a:xfrm>
          <a:custGeom>
            <a:avLst/>
            <a:gdLst/>
            <a:ahLst/>
            <a:cxnLst>
              <a:cxn ang="0">
                <a:pos x="0" y="0"/>
              </a:cxn>
              <a:cxn ang="0">
                <a:pos x="1089" y="318"/>
              </a:cxn>
              <a:cxn ang="0">
                <a:pos x="363" y="1361"/>
              </a:cxn>
            </a:cxnLst>
            <a:rect l="0" t="0" r="r" b="b"/>
            <a:pathLst>
              <a:path w="1149" h="1361">
                <a:moveTo>
                  <a:pt x="0" y="0"/>
                </a:moveTo>
                <a:cubicBezTo>
                  <a:pt x="514" y="45"/>
                  <a:pt x="1029" y="91"/>
                  <a:pt x="1089" y="318"/>
                </a:cubicBezTo>
                <a:cubicBezTo>
                  <a:pt x="1149" y="545"/>
                  <a:pt x="756" y="953"/>
                  <a:pt x="363" y="1361"/>
                </a:cubicBezTo>
              </a:path>
            </a:pathLst>
          </a:custGeom>
          <a:noFill/>
          <a:ln w="38100" cap="flat" cmpd="sng">
            <a:solidFill>
              <a:schemeClr val="tx1"/>
            </a:solidFill>
            <a:prstDash val="solid"/>
            <a:round/>
            <a:headEnd type="none" w="med" len="med"/>
            <a:tailEnd type="triangle" w="lg" len="lg"/>
          </a:ln>
          <a:effectLst/>
        </p:spPr>
        <p:txBody>
          <a:bodyPr/>
          <a:lstStyle/>
          <a:p>
            <a:endParaRPr lang="ru-RU"/>
          </a:p>
        </p:txBody>
      </p:sp>
      <p:sp>
        <p:nvSpPr>
          <p:cNvPr id="65548" name="Line 12"/>
          <p:cNvSpPr>
            <a:spLocks noChangeShapeType="1"/>
          </p:cNvSpPr>
          <p:nvPr/>
        </p:nvSpPr>
        <p:spPr bwMode="auto">
          <a:xfrm>
            <a:off x="2916238" y="6092825"/>
            <a:ext cx="3097212" cy="0"/>
          </a:xfrm>
          <a:prstGeom prst="line">
            <a:avLst/>
          </a:prstGeom>
          <a:noFill/>
          <a:ln w="38100">
            <a:solidFill>
              <a:schemeClr val="tx1"/>
            </a:solidFill>
            <a:round/>
            <a:headEnd/>
            <a:tailEnd type="triangle" w="lg" len="lg"/>
          </a:ln>
          <a:effectLst/>
        </p:spPr>
        <p:txBody>
          <a:bodyPr/>
          <a:lstStyle/>
          <a:p>
            <a:endParaRPr lang="ru-RU"/>
          </a:p>
        </p:txBody>
      </p:sp>
      <p:sp>
        <p:nvSpPr>
          <p:cNvPr id="65549" name="WordArt 13" descr="Бумажный пакет"/>
          <p:cNvSpPr>
            <a:spLocks noChangeArrowheads="1" noChangeShapeType="1" noTextEdit="1"/>
          </p:cNvSpPr>
          <p:nvPr/>
        </p:nvSpPr>
        <p:spPr bwMode="auto">
          <a:xfrm>
            <a:off x="2484438" y="3573463"/>
            <a:ext cx="2552700" cy="685800"/>
          </a:xfrm>
          <a:prstGeom prst="rect">
            <a:avLst/>
          </a:prstGeom>
        </p:spPr>
        <p:txBody>
          <a:bodyPr wrap="none" fromWordArt="1">
            <a:prstTxWarp prst="textPlain">
              <a:avLst>
                <a:gd name="adj" fmla="val 50000"/>
              </a:avLst>
            </a:prstTxWarp>
          </a:bodyPr>
          <a:lstStyle/>
          <a:p>
            <a:pPr algn="ctr"/>
            <a:r>
              <a:rPr lang="ru-RU" sz="2400" kern="10" dirty="0">
                <a:ln w="9525">
                  <a:solidFill>
                    <a:srgbClr val="008000"/>
                  </a:solidFill>
                  <a:round/>
                  <a:headEnd/>
                  <a:tailEnd type="none" w="lg" len="lg"/>
                </a:ln>
                <a:blipFill dpi="0" rotWithShape="0">
                  <a:blip r:embed="rId6"/>
                  <a:srcRect/>
                  <a:tile tx="0" ty="0" sx="100000" sy="100000" flip="none" algn="tl"/>
                </a:blipFill>
                <a:latin typeface="Times New Roman"/>
                <a:cs typeface="Times New Roman"/>
              </a:rPr>
              <a:t>1) благотворительный</a:t>
            </a:r>
          </a:p>
          <a:p>
            <a:pPr algn="ctr"/>
            <a:r>
              <a:rPr lang="ru-RU" sz="2400" kern="10" dirty="0">
                <a:ln w="9525">
                  <a:solidFill>
                    <a:srgbClr val="008000"/>
                  </a:solidFill>
                  <a:round/>
                  <a:headEnd/>
                  <a:tailEnd type="none" w="lg" len="lg"/>
                </a:ln>
                <a:blipFill dpi="0" rotWithShape="0">
                  <a:blip r:embed="rId6"/>
                  <a:srcRect/>
                  <a:tile tx="0" ty="0" sx="100000" sy="100000" flip="none" algn="tl"/>
                </a:blipFill>
                <a:latin typeface="Times New Roman"/>
                <a:cs typeface="Times New Roman"/>
              </a:rPr>
              <a:t>взнос</a:t>
            </a:r>
          </a:p>
        </p:txBody>
      </p:sp>
      <p:sp>
        <p:nvSpPr>
          <p:cNvPr id="65550" name="WordArt 14"/>
          <p:cNvSpPr>
            <a:spLocks noChangeArrowheads="1" noChangeShapeType="1" noTextEdit="1"/>
          </p:cNvSpPr>
          <p:nvPr/>
        </p:nvSpPr>
        <p:spPr bwMode="auto">
          <a:xfrm>
            <a:off x="468313" y="5229225"/>
            <a:ext cx="2016125" cy="1150938"/>
          </a:xfrm>
          <a:prstGeom prst="rect">
            <a:avLst/>
          </a:prstGeom>
        </p:spPr>
        <p:txBody>
          <a:bodyPr wrap="none" fromWordArt="1">
            <a:prstTxWarp prst="textDeflate">
              <a:avLst>
                <a:gd name="adj" fmla="val 26227"/>
              </a:avLst>
            </a:prstTxWarp>
          </a:bodyPr>
          <a:lstStyle/>
          <a:p>
            <a:pPr algn="ctr"/>
            <a:r>
              <a:rPr lang="ru-RU" sz="2000" kern="10">
                <a:ln w="9525">
                  <a:solidFill>
                    <a:srgbClr val="000000"/>
                  </a:solidFill>
                  <a:round/>
                  <a:headEnd/>
                  <a:tailEnd type="none" w="lg" len="lg"/>
                </a:ln>
                <a:solidFill>
                  <a:srgbClr val="000000"/>
                </a:solidFill>
                <a:latin typeface="Impact"/>
              </a:rPr>
              <a:t>ФОНД</a:t>
            </a:r>
          </a:p>
        </p:txBody>
      </p:sp>
      <p:sp>
        <p:nvSpPr>
          <p:cNvPr id="65551" name="Documents"/>
          <p:cNvSpPr>
            <a:spLocks noEditPoints="1" noChangeArrowheads="1"/>
          </p:cNvSpPr>
          <p:nvPr/>
        </p:nvSpPr>
        <p:spPr bwMode="auto">
          <a:xfrm>
            <a:off x="6084888" y="4292600"/>
            <a:ext cx="2519362" cy="2457450"/>
          </a:xfrm>
          <a:custGeom>
            <a:avLst/>
            <a:gdLst>
              <a:gd name="T0" fmla="*/ 0 w 21600"/>
              <a:gd name="T1" fmla="*/ 2800 h 21600"/>
              <a:gd name="T2" fmla="*/ 3468 w 21600"/>
              <a:gd name="T3" fmla="*/ 0 h 21600"/>
              <a:gd name="T4" fmla="*/ 21653 w 21600"/>
              <a:gd name="T5" fmla="*/ 18828 h 21600"/>
              <a:gd name="T6" fmla="*/ 19954 w 21600"/>
              <a:gd name="T7" fmla="*/ 20214 h 21600"/>
              <a:gd name="T8" fmla="*/ 18256 w 21600"/>
              <a:gd name="T9" fmla="*/ 21628 h 21600"/>
              <a:gd name="T10" fmla="*/ 19954 w 21600"/>
              <a:gd name="T11" fmla="*/ 1428 h 21600"/>
              <a:gd name="T12" fmla="*/ 18256 w 21600"/>
              <a:gd name="T13" fmla="*/ 2800 h 21600"/>
              <a:gd name="T14" fmla="*/ 1645 w 21600"/>
              <a:gd name="T15" fmla="*/ 1428 h 21600"/>
              <a:gd name="T16" fmla="*/ 21600 w 21600"/>
              <a:gd name="T17" fmla="*/ 0 h 21600"/>
              <a:gd name="T18" fmla="*/ 10800 w 21600"/>
              <a:gd name="T19" fmla="*/ 0 h 21600"/>
              <a:gd name="T20" fmla="*/ 0 w 21600"/>
              <a:gd name="T21" fmla="*/ 10800 h 21600"/>
              <a:gd name="T22" fmla="*/ 21600 w 21600"/>
              <a:gd name="T23" fmla="*/ 10800 h 21600"/>
              <a:gd name="T24" fmla="*/ 1645 w 21600"/>
              <a:gd name="T25" fmla="*/ 4171 h 21600"/>
              <a:gd name="T26" fmla="*/ 16522 w 21600"/>
              <a:gd name="T27" fmla="*/ 17314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T24" t="T25" r="T26" b="T27"/>
            <a:pathLst>
              <a:path w="21600" h="21600" extrusionOk="0">
                <a:moveTo>
                  <a:pt x="0" y="18014"/>
                </a:moveTo>
                <a:lnTo>
                  <a:pt x="0" y="2800"/>
                </a:lnTo>
                <a:lnTo>
                  <a:pt x="1645" y="2800"/>
                </a:lnTo>
                <a:lnTo>
                  <a:pt x="1645" y="1428"/>
                </a:lnTo>
                <a:lnTo>
                  <a:pt x="3468" y="1428"/>
                </a:lnTo>
                <a:lnTo>
                  <a:pt x="3468" y="0"/>
                </a:lnTo>
                <a:lnTo>
                  <a:pt x="21653" y="0"/>
                </a:lnTo>
                <a:lnTo>
                  <a:pt x="21653" y="18828"/>
                </a:lnTo>
                <a:lnTo>
                  <a:pt x="19954" y="18828"/>
                </a:lnTo>
                <a:lnTo>
                  <a:pt x="19954" y="20214"/>
                </a:lnTo>
                <a:lnTo>
                  <a:pt x="18256" y="20214"/>
                </a:lnTo>
                <a:lnTo>
                  <a:pt x="18256" y="21600"/>
                </a:lnTo>
                <a:lnTo>
                  <a:pt x="4434" y="21600"/>
                </a:lnTo>
                <a:lnTo>
                  <a:pt x="0" y="18014"/>
                </a:lnTo>
                <a:close/>
              </a:path>
              <a:path w="21600" h="21600" extrusionOk="0">
                <a:moveTo>
                  <a:pt x="3486" y="1428"/>
                </a:moveTo>
                <a:lnTo>
                  <a:pt x="19954" y="1428"/>
                </a:lnTo>
                <a:lnTo>
                  <a:pt x="19954" y="20214"/>
                </a:lnTo>
                <a:lnTo>
                  <a:pt x="18256" y="20214"/>
                </a:lnTo>
                <a:lnTo>
                  <a:pt x="18256" y="2800"/>
                </a:lnTo>
                <a:lnTo>
                  <a:pt x="1645" y="2800"/>
                </a:lnTo>
                <a:lnTo>
                  <a:pt x="1645" y="1428"/>
                </a:lnTo>
                <a:lnTo>
                  <a:pt x="3486" y="1428"/>
                </a:lnTo>
                <a:close/>
              </a:path>
              <a:path w="21600" h="21600" extrusionOk="0">
                <a:moveTo>
                  <a:pt x="0" y="18014"/>
                </a:moveTo>
                <a:lnTo>
                  <a:pt x="4434" y="18000"/>
                </a:lnTo>
                <a:lnTo>
                  <a:pt x="4434" y="21600"/>
                </a:lnTo>
                <a:lnTo>
                  <a:pt x="0" y="18014"/>
                </a:lnTo>
                <a:close/>
              </a:path>
            </a:pathLst>
          </a:custGeom>
          <a:solidFill>
            <a:srgbClr val="D8EBB3"/>
          </a:solidFill>
          <a:ln w="9525">
            <a:solidFill>
              <a:srgbClr val="000000"/>
            </a:solidFill>
            <a:miter lim="800000"/>
            <a:headEnd/>
            <a:tailEnd/>
          </a:ln>
          <a:effectLst>
            <a:outerShdw dist="107763" dir="2700000" algn="ctr" rotWithShape="0">
              <a:srgbClr val="808080"/>
            </a:outerShdw>
          </a:effectLst>
        </p:spPr>
        <p:txBody>
          <a:bodyPr/>
          <a:lstStyle/>
          <a:p>
            <a:endParaRPr lang="ru-RU"/>
          </a:p>
        </p:txBody>
      </p:sp>
      <p:sp>
        <p:nvSpPr>
          <p:cNvPr id="65552" name="WordArt 16"/>
          <p:cNvSpPr>
            <a:spLocks noChangeArrowheads="1" noChangeShapeType="1" noTextEdit="1"/>
          </p:cNvSpPr>
          <p:nvPr/>
        </p:nvSpPr>
        <p:spPr bwMode="auto">
          <a:xfrm>
            <a:off x="5940425" y="5229225"/>
            <a:ext cx="2808288" cy="863600"/>
          </a:xfrm>
          <a:prstGeom prst="rect">
            <a:avLst/>
          </a:prstGeom>
        </p:spPr>
        <p:txBody>
          <a:bodyPr wrap="none" fromWordArt="1">
            <a:prstTxWarp prst="textPlain">
              <a:avLst>
                <a:gd name="adj" fmla="val 50000"/>
              </a:avLst>
            </a:prstTxWarp>
          </a:bodyPr>
          <a:lstStyle/>
          <a:p>
            <a:pPr algn="ctr"/>
            <a:r>
              <a:rPr lang="ru-RU" sz="2000" kern="10">
                <a:ln w="12700">
                  <a:solidFill>
                    <a:srgbClr val="EAEAEA"/>
                  </a:solidFill>
                  <a:round/>
                  <a:headEnd/>
                  <a:tailEnd type="none" w="lg" len="lg"/>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a:cs typeface="Arial"/>
              </a:rPr>
              <a:t>издательство</a:t>
            </a:r>
          </a:p>
        </p:txBody>
      </p:sp>
      <p:sp>
        <p:nvSpPr>
          <p:cNvPr id="65553" name="Freeform 17"/>
          <p:cNvSpPr>
            <a:spLocks/>
          </p:cNvSpPr>
          <p:nvPr/>
        </p:nvSpPr>
        <p:spPr bwMode="auto">
          <a:xfrm rot="-829016">
            <a:off x="7812088" y="1916113"/>
            <a:ext cx="1116012" cy="3240087"/>
          </a:xfrm>
          <a:custGeom>
            <a:avLst/>
            <a:gdLst/>
            <a:ahLst/>
            <a:cxnLst>
              <a:cxn ang="0">
                <a:pos x="0" y="1996"/>
              </a:cxn>
              <a:cxn ang="0">
                <a:pos x="272" y="1905"/>
              </a:cxn>
              <a:cxn ang="0">
                <a:pos x="680" y="1179"/>
              </a:cxn>
              <a:cxn ang="0">
                <a:pos x="136" y="0"/>
              </a:cxn>
            </a:cxnLst>
            <a:rect l="0" t="0" r="r" b="b"/>
            <a:pathLst>
              <a:path w="703" h="2041">
                <a:moveTo>
                  <a:pt x="0" y="1996"/>
                </a:moveTo>
                <a:cubicBezTo>
                  <a:pt x="79" y="2018"/>
                  <a:pt x="159" y="2041"/>
                  <a:pt x="272" y="1905"/>
                </a:cubicBezTo>
                <a:cubicBezTo>
                  <a:pt x="385" y="1769"/>
                  <a:pt x="703" y="1497"/>
                  <a:pt x="680" y="1179"/>
                </a:cubicBezTo>
                <a:cubicBezTo>
                  <a:pt x="657" y="861"/>
                  <a:pt x="396" y="430"/>
                  <a:pt x="136" y="0"/>
                </a:cubicBezTo>
              </a:path>
            </a:pathLst>
          </a:custGeom>
          <a:noFill/>
          <a:ln w="38100" cap="flat" cmpd="sng">
            <a:solidFill>
              <a:schemeClr val="tx1"/>
            </a:solidFill>
            <a:prstDash val="solid"/>
            <a:round/>
            <a:headEnd type="none" w="med" len="med"/>
            <a:tailEnd type="triangle" w="lg" len="lg"/>
          </a:ln>
          <a:effectLst/>
        </p:spPr>
        <p:txBody>
          <a:bodyPr/>
          <a:lstStyle/>
          <a:p>
            <a:endParaRPr lang="ru-RU"/>
          </a:p>
        </p:txBody>
      </p:sp>
      <p:sp>
        <p:nvSpPr>
          <p:cNvPr id="65554" name="WordArt 18" descr="Бумажный пакет"/>
          <p:cNvSpPr>
            <a:spLocks noChangeArrowheads="1" noChangeShapeType="1" noTextEdit="1"/>
          </p:cNvSpPr>
          <p:nvPr/>
        </p:nvSpPr>
        <p:spPr bwMode="auto">
          <a:xfrm>
            <a:off x="3059113" y="5589588"/>
            <a:ext cx="2665412" cy="735012"/>
          </a:xfrm>
          <a:prstGeom prst="rect">
            <a:avLst/>
          </a:prstGeom>
        </p:spPr>
        <p:txBody>
          <a:bodyPr wrap="none" fromWordArt="1">
            <a:prstTxWarp prst="textPlain">
              <a:avLst>
                <a:gd name="adj" fmla="val 50000"/>
              </a:avLst>
            </a:prstTxWarp>
          </a:bodyPr>
          <a:lstStyle/>
          <a:p>
            <a:pPr algn="ctr"/>
            <a:r>
              <a:rPr lang="ru-RU" sz="2000" kern="10" dirty="0">
                <a:ln w="9525">
                  <a:solidFill>
                    <a:srgbClr val="008000"/>
                  </a:solidFill>
                  <a:round/>
                  <a:headEnd/>
                  <a:tailEnd type="none" w="lg" len="lg"/>
                </a:ln>
                <a:blipFill dpi="0" rotWithShape="0">
                  <a:blip r:embed="rId6"/>
                  <a:srcRect/>
                  <a:tile tx="0" ty="0" sx="100000" sy="100000" flip="none" algn="tl"/>
                </a:blipFill>
                <a:latin typeface="Times New Roman"/>
                <a:cs typeface="Times New Roman"/>
              </a:rPr>
              <a:t>2) финансирование</a:t>
            </a:r>
          </a:p>
          <a:p>
            <a:pPr algn="ctr"/>
            <a:r>
              <a:rPr lang="ru-RU" sz="2000" kern="10" dirty="0">
                <a:ln w="9525">
                  <a:solidFill>
                    <a:srgbClr val="008000"/>
                  </a:solidFill>
                  <a:round/>
                  <a:headEnd/>
                  <a:tailEnd type="none" w="lg" len="lg"/>
                </a:ln>
                <a:blipFill dpi="0" rotWithShape="0">
                  <a:blip r:embed="rId6"/>
                  <a:srcRect/>
                  <a:tile tx="0" ty="0" sx="100000" sy="100000" flip="none" algn="tl"/>
                </a:blipFill>
                <a:latin typeface="Times New Roman"/>
                <a:cs typeface="Times New Roman"/>
              </a:rPr>
              <a:t>книги</a:t>
            </a:r>
          </a:p>
        </p:txBody>
      </p:sp>
      <p:sp>
        <p:nvSpPr>
          <p:cNvPr id="65555" name="WordArt 19" descr="Бумажный пакет"/>
          <p:cNvSpPr>
            <a:spLocks noChangeArrowheads="1" noChangeShapeType="1" noTextEdit="1"/>
          </p:cNvSpPr>
          <p:nvPr/>
        </p:nvSpPr>
        <p:spPr bwMode="auto">
          <a:xfrm>
            <a:off x="7380288" y="3357563"/>
            <a:ext cx="1574800" cy="735012"/>
          </a:xfrm>
          <a:prstGeom prst="rect">
            <a:avLst/>
          </a:prstGeom>
        </p:spPr>
        <p:txBody>
          <a:bodyPr wrap="none" fromWordArt="1">
            <a:prstTxWarp prst="textPlain">
              <a:avLst>
                <a:gd name="adj" fmla="val 50000"/>
              </a:avLst>
            </a:prstTxWarp>
          </a:bodyPr>
          <a:lstStyle/>
          <a:p>
            <a:pPr algn="ctr"/>
            <a:r>
              <a:rPr lang="ru-RU" sz="2000" kern="10" dirty="0">
                <a:ln w="9525">
                  <a:solidFill>
                    <a:srgbClr val="008000"/>
                  </a:solidFill>
                  <a:round/>
                  <a:headEnd/>
                  <a:tailEnd type="none" w="lg" len="lg"/>
                </a:ln>
                <a:blipFill dpi="0" rotWithShape="0">
                  <a:blip r:embed="rId6"/>
                  <a:srcRect/>
                  <a:tile tx="0" ty="0" sx="100000" sy="100000" flip="none" algn="tl"/>
                </a:blipFill>
                <a:latin typeface="Times New Roman"/>
                <a:cs typeface="Times New Roman"/>
              </a:rPr>
              <a:t>3) выплата</a:t>
            </a:r>
          </a:p>
          <a:p>
            <a:pPr algn="ctr"/>
            <a:r>
              <a:rPr lang="ru-RU" sz="2000" kern="10" dirty="0">
                <a:ln w="9525">
                  <a:solidFill>
                    <a:srgbClr val="008000"/>
                  </a:solidFill>
                  <a:round/>
                  <a:headEnd/>
                  <a:tailEnd type="none" w="lg" len="lg"/>
                </a:ln>
                <a:blipFill dpi="0" rotWithShape="0">
                  <a:blip r:embed="rId6"/>
                  <a:srcRect/>
                  <a:tile tx="0" ty="0" sx="100000" sy="100000" flip="none" algn="tl"/>
                </a:blipFill>
                <a:latin typeface="Times New Roman"/>
                <a:cs typeface="Times New Roman"/>
              </a:rPr>
              <a:t>гонорара</a:t>
            </a:r>
          </a:p>
        </p:txBody>
      </p:sp>
    </p:spTree>
    <p:extLst>
      <p:ext uri="{BB962C8B-B14F-4D97-AF65-F5344CB8AC3E}">
        <p14:creationId xmlns:p14="http://schemas.microsoft.com/office/powerpoint/2010/main" val="95460221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Функции росфинмониторинга</a:t>
            </a:r>
          </a:p>
        </p:txBody>
      </p:sp>
      <p:sp>
        <p:nvSpPr>
          <p:cNvPr id="3" name="Объект 2"/>
          <p:cNvSpPr>
            <a:spLocks noGrp="1"/>
          </p:cNvSpPr>
          <p:nvPr>
            <p:ph sz="quarter" idx="13"/>
          </p:nvPr>
        </p:nvSpPr>
        <p:spPr/>
        <p:txBody>
          <a:bodyPr/>
          <a:lstStyle/>
          <a:p>
            <a:r>
              <a:rPr lang="ru-RU" dirty="0"/>
              <a:t>Финансовые расследования;</a:t>
            </a:r>
          </a:p>
          <a:p>
            <a:r>
              <a:rPr lang="ru-RU" dirty="0"/>
              <a:t>Надзор;</a:t>
            </a:r>
          </a:p>
          <a:p>
            <a:r>
              <a:rPr lang="ru-RU" dirty="0"/>
              <a:t>Участие в международном сотрудничестве.</a:t>
            </a:r>
          </a:p>
        </p:txBody>
      </p:sp>
    </p:spTree>
    <p:extLst>
      <p:ext uri="{BB962C8B-B14F-4D97-AF65-F5344CB8AC3E}">
        <p14:creationId xmlns:p14="http://schemas.microsoft.com/office/powerpoint/2010/main" val="3856900240"/>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Взаимодействие с правоохранительными органами</a:t>
            </a:r>
          </a:p>
        </p:txBody>
      </p:sp>
      <p:sp>
        <p:nvSpPr>
          <p:cNvPr id="3" name="Объект 2"/>
          <p:cNvSpPr>
            <a:spLocks noGrp="1"/>
          </p:cNvSpPr>
          <p:nvPr>
            <p:ph sz="quarter" idx="13"/>
          </p:nvPr>
        </p:nvSpPr>
        <p:spPr/>
        <p:txBody>
          <a:bodyPr/>
          <a:lstStyle/>
          <a:p>
            <a:pPr algn="just"/>
            <a:r>
              <a:rPr lang="ru-RU" dirty="0"/>
              <a:t>Приказ Генеральной Прокуратуры РФ от 08.02.2017 № 87</a:t>
            </a:r>
          </a:p>
          <a:p>
            <a:pPr algn="just"/>
            <a:r>
              <a:rPr lang="ru-RU" dirty="0"/>
              <a:t>Приказ Генпрокуратуры России N 511, Росфинмониторинга N 244, МВД России N 541, ФСБ России N 433, ФТС России N 1313, СК России N 80 от 21.08.2018 "Об утверждении Инструкции по организации информационного взаимодействия в сфере противодействия легализации (отмыванию) денежных средств или иного имущества, полученных преступным путем"</a:t>
            </a:r>
          </a:p>
          <a:p>
            <a:endParaRPr lang="ru-RU" dirty="0"/>
          </a:p>
        </p:txBody>
      </p:sp>
    </p:spTree>
    <p:extLst>
      <p:ext uri="{BB962C8B-B14F-4D97-AF65-F5344CB8AC3E}">
        <p14:creationId xmlns:p14="http://schemas.microsoft.com/office/powerpoint/2010/main" val="478575867"/>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95536" y="1124744"/>
            <a:ext cx="7670596" cy="5544616"/>
          </a:xfrm>
        </p:spPr>
        <p:txBody>
          <a:bodyPr>
            <a:noAutofit/>
          </a:bodyPr>
          <a:lstStyle/>
          <a:p>
            <a:pPr marL="0" indent="0">
              <a:buNone/>
            </a:pPr>
            <a:r>
              <a:rPr lang="ru-RU" dirty="0">
                <a:latin typeface="Arial Narrow" panose="020B0606020202030204" pitchFamily="34" charset="0"/>
              </a:rPr>
              <a:t>Группа</a:t>
            </a:r>
            <a:r>
              <a:rPr lang="en-US" dirty="0">
                <a:latin typeface="Arial Narrow" panose="020B0606020202030204" pitchFamily="34" charset="0"/>
              </a:rPr>
              <a:t> 1. </a:t>
            </a:r>
            <a:r>
              <a:rPr lang="ru-RU" dirty="0">
                <a:latin typeface="Arial Narrow" panose="020B0606020202030204" pitchFamily="34" charset="0"/>
              </a:rPr>
              <a:t>Личная позиция владельцев и руководителей</a:t>
            </a:r>
            <a:endParaRPr lang="en-US" dirty="0">
              <a:latin typeface="Arial Narrow" panose="020B0606020202030204" pitchFamily="34" charset="0"/>
            </a:endParaRPr>
          </a:p>
          <a:p>
            <a:pPr marL="0" indent="0">
              <a:buNone/>
            </a:pPr>
            <a:endParaRPr lang="en-US" dirty="0">
              <a:latin typeface="Arial Narrow" panose="020B0606020202030204" pitchFamily="34" charset="0"/>
            </a:endParaRPr>
          </a:p>
          <a:p>
            <a:pPr marL="0" indent="0">
              <a:buNone/>
            </a:pPr>
            <a:r>
              <a:rPr lang="ru-RU" dirty="0">
                <a:latin typeface="Arial Narrow" panose="020B0606020202030204" pitchFamily="34" charset="0"/>
              </a:rPr>
              <a:t>Группа</a:t>
            </a:r>
            <a:r>
              <a:rPr lang="en-US" dirty="0">
                <a:latin typeface="Arial Narrow" panose="020B0606020202030204" pitchFamily="34" charset="0"/>
              </a:rPr>
              <a:t> 2. </a:t>
            </a:r>
            <a:r>
              <a:rPr lang="ru-RU" dirty="0">
                <a:latin typeface="Arial Narrow" panose="020B0606020202030204" pitchFamily="34" charset="0"/>
              </a:rPr>
              <a:t>Юридические причины</a:t>
            </a:r>
            <a:endParaRPr lang="en-US" dirty="0">
              <a:latin typeface="Arial Narrow" panose="020B0606020202030204" pitchFamily="34" charset="0"/>
            </a:endParaRPr>
          </a:p>
          <a:p>
            <a:pPr marL="0" indent="0">
              <a:buNone/>
            </a:pPr>
            <a:endParaRPr lang="en-US" dirty="0">
              <a:latin typeface="Arial Narrow" panose="020B0606020202030204" pitchFamily="34" charset="0"/>
            </a:endParaRPr>
          </a:p>
          <a:p>
            <a:r>
              <a:rPr lang="ru-RU" dirty="0">
                <a:latin typeface="Arial Narrow" panose="020B0606020202030204" pitchFamily="34" charset="0"/>
              </a:rPr>
              <a:t>Использование Антикоррупционной программы для защиты компании от уголовной ответственности</a:t>
            </a:r>
            <a:r>
              <a:rPr lang="en-US" dirty="0">
                <a:latin typeface="Arial Narrow" panose="020B0606020202030204" pitchFamily="34" charset="0"/>
              </a:rPr>
              <a:t> (</a:t>
            </a:r>
            <a:r>
              <a:rPr lang="ru-RU" dirty="0">
                <a:latin typeface="Arial Narrow" panose="020B0606020202030204" pitchFamily="34" charset="0"/>
              </a:rPr>
              <a:t>Великобритания</a:t>
            </a:r>
            <a:r>
              <a:rPr lang="en-US" dirty="0">
                <a:latin typeface="Arial Narrow" panose="020B0606020202030204" pitchFamily="34" charset="0"/>
              </a:rPr>
              <a:t>)</a:t>
            </a:r>
          </a:p>
          <a:p>
            <a:pPr marL="0" indent="0">
              <a:buNone/>
            </a:pPr>
            <a:endParaRPr lang="en-US" dirty="0">
              <a:latin typeface="Arial Narrow" panose="020B0606020202030204" pitchFamily="34" charset="0"/>
            </a:endParaRPr>
          </a:p>
          <a:p>
            <a:r>
              <a:rPr lang="ru-RU" dirty="0">
                <a:latin typeface="Arial Narrow" panose="020B0606020202030204" pitchFamily="34" charset="0"/>
              </a:rPr>
              <a:t>Использование Антикоррупционной программы для снижения наказания</a:t>
            </a:r>
            <a:r>
              <a:rPr lang="en-US" dirty="0">
                <a:latin typeface="Arial Narrow" panose="020B0606020202030204" pitchFamily="34" charset="0"/>
              </a:rPr>
              <a:t> (</a:t>
            </a:r>
            <a:r>
              <a:rPr lang="ru-RU" dirty="0">
                <a:latin typeface="Arial Narrow" panose="020B0606020202030204" pitchFamily="34" charset="0"/>
              </a:rPr>
              <a:t>Бразилия</a:t>
            </a:r>
            <a:r>
              <a:rPr lang="en-US" dirty="0">
                <a:latin typeface="Arial Narrow" panose="020B0606020202030204" pitchFamily="34" charset="0"/>
              </a:rPr>
              <a:t>, </a:t>
            </a:r>
            <a:r>
              <a:rPr lang="ru-RU" dirty="0">
                <a:latin typeface="Arial Narrow" panose="020B0606020202030204" pitchFamily="34" charset="0"/>
              </a:rPr>
              <a:t>Германия</a:t>
            </a:r>
            <a:r>
              <a:rPr lang="en-US" dirty="0">
                <a:latin typeface="Arial Narrow" panose="020B0606020202030204" pitchFamily="34" charset="0"/>
              </a:rPr>
              <a:t>, </a:t>
            </a:r>
            <a:r>
              <a:rPr lang="ru-RU" dirty="0">
                <a:latin typeface="Arial Narrow" panose="020B0606020202030204" pitchFamily="34" charset="0"/>
              </a:rPr>
              <a:t>США</a:t>
            </a:r>
            <a:r>
              <a:rPr lang="en-US" dirty="0">
                <a:latin typeface="Arial Narrow" panose="020B0606020202030204" pitchFamily="34" charset="0"/>
              </a:rPr>
              <a:t>)</a:t>
            </a:r>
          </a:p>
          <a:p>
            <a:endParaRPr lang="en-US" dirty="0">
              <a:latin typeface="Arial Narrow" panose="020B0606020202030204" pitchFamily="34" charset="0"/>
            </a:endParaRPr>
          </a:p>
          <a:p>
            <a:r>
              <a:rPr lang="ru-RU" dirty="0">
                <a:latin typeface="Arial Narrow" panose="020B0606020202030204" pitchFamily="34" charset="0"/>
              </a:rPr>
              <a:t>Требования законодательства</a:t>
            </a:r>
            <a:r>
              <a:rPr lang="en-US" dirty="0">
                <a:latin typeface="Arial Narrow" panose="020B0606020202030204" pitchFamily="34" charset="0"/>
              </a:rPr>
              <a:t> (</a:t>
            </a:r>
            <a:r>
              <a:rPr lang="ru-RU" dirty="0">
                <a:latin typeface="Arial Narrow" panose="020B0606020202030204" pitchFamily="34" charset="0"/>
              </a:rPr>
              <a:t>Россия</a:t>
            </a:r>
            <a:r>
              <a:rPr lang="en-US" dirty="0">
                <a:latin typeface="Arial Narrow" panose="020B0606020202030204" pitchFamily="34" charset="0"/>
              </a:rPr>
              <a:t>)</a:t>
            </a:r>
          </a:p>
          <a:p>
            <a:pPr marL="0" indent="0">
              <a:buNone/>
            </a:pPr>
            <a:endParaRPr lang="en-US" dirty="0">
              <a:latin typeface="Arial Narrow" panose="020B0606020202030204" pitchFamily="34" charset="0"/>
            </a:endParaRPr>
          </a:p>
          <a:p>
            <a:pPr marL="0" indent="0">
              <a:buNone/>
            </a:pPr>
            <a:r>
              <a:rPr lang="ru-RU" dirty="0">
                <a:latin typeface="Arial Narrow" panose="020B0606020202030204" pitchFamily="34" charset="0"/>
              </a:rPr>
              <a:t>Группа</a:t>
            </a:r>
            <a:r>
              <a:rPr lang="en-US" dirty="0">
                <a:latin typeface="Arial Narrow" panose="020B0606020202030204" pitchFamily="34" charset="0"/>
              </a:rPr>
              <a:t> 3. </a:t>
            </a:r>
            <a:r>
              <a:rPr lang="ru-RU" dirty="0">
                <a:latin typeface="Arial Narrow" panose="020B0606020202030204" pitchFamily="34" charset="0"/>
              </a:rPr>
              <a:t>Требования рынка</a:t>
            </a:r>
            <a:endParaRPr lang="en-US" dirty="0">
              <a:latin typeface="Arial Narrow" panose="020B0606020202030204" pitchFamily="34" charset="0"/>
            </a:endParaRPr>
          </a:p>
          <a:p>
            <a:pPr marL="0" indent="0">
              <a:buNone/>
            </a:pPr>
            <a:endParaRPr lang="en-US" dirty="0">
              <a:latin typeface="Arial Narrow" panose="020B0606020202030204" pitchFamily="34" charset="0"/>
            </a:endParaRPr>
          </a:p>
          <a:p>
            <a:pPr lvl="0"/>
            <a:r>
              <a:rPr lang="ru-RU" dirty="0">
                <a:latin typeface="Arial Narrow" panose="020B0606020202030204" pitchFamily="34" charset="0"/>
              </a:rPr>
              <a:t>Требование контрагента иметь Антикоррупционную программу</a:t>
            </a:r>
          </a:p>
          <a:p>
            <a:pPr marL="0" lvl="0" indent="0">
              <a:buNone/>
            </a:pPr>
            <a:endParaRPr lang="ru-RU" dirty="0">
              <a:latin typeface="Arial Narrow" panose="020B0606020202030204" pitchFamily="34" charset="0"/>
            </a:endParaRPr>
          </a:p>
          <a:p>
            <a:pPr lvl="0"/>
            <a:r>
              <a:rPr lang="ru-RU" dirty="0">
                <a:latin typeface="Arial Narrow" panose="020B0606020202030204" pitchFamily="34" charset="0"/>
              </a:rPr>
              <a:t>Требование контрагента иметь сертифицированную Антикоррупционную программу</a:t>
            </a:r>
          </a:p>
          <a:p>
            <a:pPr lvl="0"/>
            <a:endParaRPr lang="de-DE" dirty="0">
              <a:latin typeface="Arial Narrow" panose="020B0606020202030204" pitchFamily="34" charset="0"/>
            </a:endParaRPr>
          </a:p>
          <a:p>
            <a:pPr lvl="0"/>
            <a:r>
              <a:rPr lang="ru-RU" dirty="0">
                <a:latin typeface="Arial Narrow" panose="020B0606020202030204" pitchFamily="34" charset="0"/>
              </a:rPr>
              <a:t>Применение контрагентом антикоррупционной оговорки</a:t>
            </a:r>
            <a:endParaRPr lang="en-US" dirty="0">
              <a:latin typeface="Arial Narrow" panose="020B0606020202030204" pitchFamily="34" charset="0"/>
            </a:endParaRPr>
          </a:p>
          <a:p>
            <a:pPr lvl="0"/>
            <a:endParaRPr lang="de-DE" dirty="0">
              <a:latin typeface="Arial Narrow" panose="020B0606020202030204" pitchFamily="34" charset="0"/>
            </a:endParaRPr>
          </a:p>
          <a:p>
            <a:pPr lvl="0"/>
            <a:r>
              <a:rPr lang="ru-RU" dirty="0">
                <a:latin typeface="Arial Narrow" panose="020B0606020202030204" pitchFamily="34" charset="0"/>
              </a:rPr>
              <a:t>Участие в коллективных антикоррупционных инициативах</a:t>
            </a:r>
            <a:endParaRPr lang="de-DE" dirty="0">
              <a:latin typeface="Arial Narrow" panose="020B0606020202030204" pitchFamily="34" charset="0"/>
            </a:endParaRPr>
          </a:p>
        </p:txBody>
      </p:sp>
      <p:sp>
        <p:nvSpPr>
          <p:cNvPr id="3" name="Text Placeholder 2"/>
          <p:cNvSpPr>
            <a:spLocks noGrp="1"/>
          </p:cNvSpPr>
          <p:nvPr>
            <p:ph type="body" idx="10"/>
          </p:nvPr>
        </p:nvSpPr>
        <p:spPr>
          <a:xfrm>
            <a:off x="466726" y="976313"/>
            <a:ext cx="7695762" cy="45719"/>
          </a:xfrm>
        </p:spPr>
        <p:txBody>
          <a:bodyPr>
            <a:normAutofit fontScale="25000" lnSpcReduction="20000"/>
          </a:bodyPr>
          <a:lstStyle/>
          <a:p>
            <a:endParaRPr lang="de-DE" dirty="0"/>
          </a:p>
        </p:txBody>
      </p:sp>
      <p:sp>
        <p:nvSpPr>
          <p:cNvPr id="4" name="Title 3"/>
          <p:cNvSpPr>
            <a:spLocks noGrp="1"/>
          </p:cNvSpPr>
          <p:nvPr>
            <p:ph type="title"/>
          </p:nvPr>
        </p:nvSpPr>
        <p:spPr>
          <a:xfrm>
            <a:off x="466724" y="226503"/>
            <a:ext cx="7993707" cy="755009"/>
          </a:xfrm>
        </p:spPr>
        <p:txBody>
          <a:bodyPr/>
          <a:lstStyle/>
          <a:p>
            <a:pPr algn="ctr"/>
            <a:r>
              <a:rPr lang="ru-RU" sz="2400" b="0" dirty="0">
                <a:solidFill>
                  <a:schemeClr val="tx1"/>
                </a:solidFill>
                <a:latin typeface="+mj-lt"/>
                <a:cs typeface="Times New Roman" panose="02020603050405020304" pitchFamily="18" charset="0"/>
              </a:rPr>
              <a:t>Причины внедрения антикоррупционного комплаенса</a:t>
            </a:r>
            <a:endParaRPr lang="de-DE" sz="2400" b="0" dirty="0">
              <a:solidFill>
                <a:schemeClr val="tx1"/>
              </a:solidFill>
              <a:latin typeface="+mj-lt"/>
              <a:cs typeface="Times New Roman" panose="02020603050405020304" pitchFamily="18" charset="0"/>
            </a:endParaRPr>
          </a:p>
        </p:txBody>
      </p:sp>
    </p:spTree>
    <p:extLst>
      <p:ext uri="{BB962C8B-B14F-4D97-AF65-F5344CB8AC3E}">
        <p14:creationId xmlns:p14="http://schemas.microsoft.com/office/powerpoint/2010/main" val="4002294920"/>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РОССИЙСКАЯ ФЕДЕРАЦИЯ</a:t>
            </a:r>
          </a:p>
        </p:txBody>
      </p:sp>
      <p:sp>
        <p:nvSpPr>
          <p:cNvPr id="3" name="Объект 2"/>
          <p:cNvSpPr>
            <a:spLocks noGrp="1"/>
          </p:cNvSpPr>
          <p:nvPr>
            <p:ph sz="quarter" idx="13"/>
          </p:nvPr>
        </p:nvSpPr>
        <p:spPr/>
        <p:txBody>
          <a:bodyPr>
            <a:normAutofit fontScale="92500" lnSpcReduction="10000"/>
          </a:bodyPr>
          <a:lstStyle/>
          <a:p>
            <a:pPr marL="0" indent="0">
              <a:buNone/>
            </a:pPr>
            <a:r>
              <a:rPr lang="ru-RU" dirty="0"/>
              <a:t>Статья 13.3. Обязанность организаций принимать меры по предупреждению коррупции </a:t>
            </a:r>
          </a:p>
          <a:p>
            <a:pPr marL="0" indent="0">
              <a:buNone/>
            </a:pPr>
            <a:r>
              <a:rPr lang="ru-RU" dirty="0"/>
              <a:t>(введена Федеральным законом от 03.12.2012 N 231-ФЗ) </a:t>
            </a:r>
          </a:p>
          <a:p>
            <a:pPr marL="0" indent="0">
              <a:buNone/>
            </a:pPr>
            <a:r>
              <a:rPr lang="ru-RU" dirty="0"/>
              <a:t>1. Организации обязаны разрабатывать и принимать меры по предупреждению коррупции.</a:t>
            </a:r>
          </a:p>
          <a:p>
            <a:pPr marL="0" indent="0">
              <a:buNone/>
            </a:pPr>
            <a:r>
              <a:rPr lang="ru-RU" dirty="0"/>
              <a:t>2. Меры по предупреждению коррупции, принимаемые в организации, могут включать:</a:t>
            </a:r>
          </a:p>
          <a:p>
            <a:r>
              <a:rPr lang="ru-RU" dirty="0"/>
              <a:t>1) определение подразделений или должностных лиц, ответственных за профилактику коррупционных и иных правонарушений;</a:t>
            </a:r>
          </a:p>
          <a:p>
            <a:r>
              <a:rPr lang="ru-RU" dirty="0"/>
              <a:t>2) сотрудничество организации с правоохранительными органами;</a:t>
            </a:r>
          </a:p>
          <a:p>
            <a:r>
              <a:rPr lang="ru-RU" dirty="0"/>
              <a:t>3) разработку и внедрение в практику стандартов и процедур, направленных на обеспечение добросовестной работы организации;</a:t>
            </a:r>
          </a:p>
          <a:p>
            <a:r>
              <a:rPr lang="ru-RU" dirty="0"/>
              <a:t>4) принятие кодекса этики и служебного поведения работников организации;</a:t>
            </a:r>
          </a:p>
          <a:p>
            <a:r>
              <a:rPr lang="ru-RU" dirty="0"/>
              <a:t>5) предотвращение и урегулирование конфликта интересов;</a:t>
            </a:r>
          </a:p>
          <a:p>
            <a:r>
              <a:rPr lang="ru-RU" dirty="0"/>
              <a:t>6) недопущение составления неофициальной отчетности и использования поддельных документов.</a:t>
            </a:r>
          </a:p>
        </p:txBody>
      </p:sp>
    </p:spTree>
    <p:extLst>
      <p:ext uri="{BB962C8B-B14F-4D97-AF65-F5344CB8AC3E}">
        <p14:creationId xmlns:p14="http://schemas.microsoft.com/office/powerpoint/2010/main" val="1311413960"/>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Прокурорский надзор</a:t>
            </a:r>
          </a:p>
        </p:txBody>
      </p:sp>
      <p:sp>
        <p:nvSpPr>
          <p:cNvPr id="3" name="Объект 2"/>
          <p:cNvSpPr>
            <a:spLocks noGrp="1"/>
          </p:cNvSpPr>
          <p:nvPr>
            <p:ph sz="quarter" idx="13"/>
          </p:nvPr>
        </p:nvSpPr>
        <p:spPr/>
        <p:txBody>
          <a:bodyPr>
            <a:normAutofit/>
          </a:bodyPr>
          <a:lstStyle/>
          <a:p>
            <a:pPr algn="just"/>
            <a:r>
              <a:rPr lang="ru-RU" dirty="0"/>
              <a:t>Представления прокуроров об устранении нарушений закона (ч. 3 ст. 22 Федерального закона от 17 января 1992 г. № 2202-1 «О прокуратуре Российской Федерации»)</a:t>
            </a:r>
          </a:p>
          <a:p>
            <a:pPr algn="just"/>
            <a:r>
              <a:rPr lang="ru-RU" dirty="0"/>
              <a:t>Административная ответственность за неисполнение предписания прокурора по ст. 17.7 КоАП РФ</a:t>
            </a:r>
          </a:p>
          <a:p>
            <a:pPr algn="just"/>
            <a:r>
              <a:rPr lang="ru-RU" dirty="0"/>
              <a:t>Санкции: наложение административного штрафа на должностных лиц - от двух тысяч до трех тысяч рублей либо дисквалификацию на срок от шести месяцев до одного года; на юридических лиц - от пятидесяти тысяч до ста тысяч рублей либо административное приостановление деятельности на срок до девяноста суток</a:t>
            </a:r>
          </a:p>
        </p:txBody>
      </p:sp>
    </p:spTree>
    <p:extLst>
      <p:ext uri="{BB962C8B-B14F-4D97-AF65-F5344CB8AC3E}">
        <p14:creationId xmlns:p14="http://schemas.microsoft.com/office/powerpoint/2010/main" val="3088923692"/>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ответственность</a:t>
            </a:r>
          </a:p>
        </p:txBody>
      </p:sp>
      <p:sp>
        <p:nvSpPr>
          <p:cNvPr id="3" name="Объект 2"/>
          <p:cNvSpPr>
            <a:spLocks noGrp="1"/>
          </p:cNvSpPr>
          <p:nvPr>
            <p:ph sz="quarter" idx="13"/>
          </p:nvPr>
        </p:nvSpPr>
        <p:spPr/>
        <p:txBody>
          <a:bodyPr>
            <a:normAutofit fontScale="92500" lnSpcReduction="20000"/>
          </a:bodyPr>
          <a:lstStyle/>
          <a:p>
            <a:r>
              <a:rPr lang="ru-RU" dirty="0"/>
              <a:t>Статья 19.28. КоАП РФ  Незаконное вознаграждение от имени юридического лица</a:t>
            </a:r>
          </a:p>
          <a:p>
            <a:pPr algn="just"/>
            <a:r>
              <a:rPr lang="ru-RU" dirty="0"/>
              <a:t>1. Незаконные передача, предложение или обещание от имени или в интересах юридического лица должностному лицу, лицу, выполняющему управленческие функции в коммерческой или иной организации, иностранному должностному лицу либо должностному лицу публичной международной организации денег, ценных бумаг, иного имущества, оказание ему услуг имущественного характера, предоставление имущественных прав за совершение в интересах данного юридического лица должностным лицом, лицом, выполняющим управленческие функции в коммерческой или иной организации, иностранным должностным лицом либо должностным лицом публичной международной организации действия (бездействие), связанного с занимаемым ими служебным положением, -</a:t>
            </a:r>
          </a:p>
          <a:p>
            <a:pPr algn="just"/>
            <a:r>
              <a:rPr lang="ru-RU" dirty="0"/>
              <a:t>влечет наложение административного штрафа на юридических лиц в размере до трехкратной суммы денежных средств, стоимости ценных бумаг, иного имущества, услуг имущественного характера, иных имущественных прав, незаконно переданных или оказанных либо обещанных или предложенных от имени юридического лица, но не менее одного миллиона рублей с конфискацией денег, ценных бумаг, иного имущества или стоимости услуг имущественного характера, иных имущественных прав</a:t>
            </a:r>
          </a:p>
          <a:p>
            <a:pPr marL="0" indent="0">
              <a:buNone/>
            </a:pPr>
            <a:endParaRPr lang="ru-RU" dirty="0"/>
          </a:p>
        </p:txBody>
      </p:sp>
    </p:spTree>
    <p:extLst>
      <p:ext uri="{BB962C8B-B14F-4D97-AF65-F5344CB8AC3E}">
        <p14:creationId xmlns:p14="http://schemas.microsoft.com/office/powerpoint/2010/main" val="3481075665"/>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ответственность</a:t>
            </a:r>
          </a:p>
        </p:txBody>
      </p:sp>
      <p:sp>
        <p:nvSpPr>
          <p:cNvPr id="3" name="Объект 2"/>
          <p:cNvSpPr>
            <a:spLocks noGrp="1"/>
          </p:cNvSpPr>
          <p:nvPr>
            <p:ph sz="quarter" idx="13"/>
          </p:nvPr>
        </p:nvSpPr>
        <p:spPr>
          <a:xfrm>
            <a:off x="609600" y="1600200"/>
            <a:ext cx="7924800" cy="4349080"/>
          </a:xfrm>
        </p:spPr>
        <p:txBody>
          <a:bodyPr>
            <a:normAutofit fontScale="85000" lnSpcReduction="10000"/>
          </a:bodyPr>
          <a:lstStyle/>
          <a:p>
            <a:r>
              <a:rPr lang="ru-RU" dirty="0"/>
              <a:t>2. Действия, предусмотренные частью 1 настоящей статьи, совершенные в крупном размере, -</a:t>
            </a:r>
          </a:p>
          <a:p>
            <a:r>
              <a:rPr lang="ru-RU" dirty="0"/>
              <a:t>влекут наложение административного штрафа на юридических лиц до тридцатикратного размера суммы денежных средств, стоимости ценных бумаг, иного имущества, услуг имущественного характера, иных имущественных прав, незаконно переданных или оказанных либо обещанных или предложенных от имени юридического лица, но не менее двадцати миллионов рублей с конфискацией денег, ценных бумаг, иного имущества или стоимости услуг имущественного характера, иных имущественных прав.</a:t>
            </a:r>
          </a:p>
          <a:p>
            <a:r>
              <a:rPr lang="ru-RU" dirty="0"/>
              <a:t>3. Действия, предусмотренные частью 1 настоящей статьи, совершенные в особо крупном размере, -</a:t>
            </a:r>
          </a:p>
          <a:p>
            <a:r>
              <a:rPr lang="ru-RU" dirty="0"/>
              <a:t>влекут наложение административного штрафа на юридических лиц в размере до стократной суммы денежных средств, стоимости ценных бумаг, иного имущества, услуг имущественного характера, иных имущественных прав, незаконно переданных или оказанных либо обещанных или предложенных от имени юридического лица, но не менее ста миллионов рублей с конфискацией денег, ценных бумаг, иного имущества или стоимости услуг имущественного характера, иных имущественных прав.</a:t>
            </a:r>
          </a:p>
          <a:p>
            <a:r>
              <a:rPr lang="ru-RU" dirty="0"/>
              <a:t>4. В настоящей статье крупным размером признаются сумма денег, стоимость ценных бумаг, иного имущества, услуг имущественного характера, иных имущественных прав, превышающие один миллион рублей, особо крупным размером - превышающие двадцать миллионов рублей.</a:t>
            </a:r>
            <a:br>
              <a:rPr lang="ru-RU" dirty="0"/>
            </a:br>
            <a:endParaRPr lang="ru-RU" dirty="0"/>
          </a:p>
        </p:txBody>
      </p:sp>
    </p:spTree>
    <p:extLst>
      <p:ext uri="{BB962C8B-B14F-4D97-AF65-F5344CB8AC3E}">
        <p14:creationId xmlns:p14="http://schemas.microsoft.com/office/powerpoint/2010/main" val="3707355414"/>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Риски применения антикоррупционного законодательства</a:t>
            </a:r>
          </a:p>
        </p:txBody>
      </p:sp>
      <p:sp>
        <p:nvSpPr>
          <p:cNvPr id="3" name="Объект 2"/>
          <p:cNvSpPr>
            <a:spLocks noGrp="1"/>
          </p:cNvSpPr>
          <p:nvPr>
            <p:ph sz="quarter" idx="13"/>
          </p:nvPr>
        </p:nvSpPr>
        <p:spPr/>
        <p:txBody>
          <a:bodyPr>
            <a:normAutofit/>
          </a:bodyPr>
          <a:lstStyle/>
          <a:p>
            <a:pPr marL="0" indent="0">
              <a:buNone/>
            </a:pPr>
            <a:r>
              <a:rPr lang="ru-RU" dirty="0"/>
              <a:t>Россия. Привлечение к ответственности по ст. 19.28 КоАП  (Незаконное вознаграждение от имени юридического лица):</a:t>
            </a:r>
          </a:p>
          <a:p>
            <a:r>
              <a:rPr lang="ru-RU" dirty="0"/>
              <a:t>2017 г. – 428 юридических лиц</a:t>
            </a:r>
          </a:p>
          <a:p>
            <a:r>
              <a:rPr lang="ru-RU" dirty="0"/>
              <a:t>2018 г. – 383 юридических лиц</a:t>
            </a:r>
          </a:p>
          <a:p>
            <a:r>
              <a:rPr lang="ru-RU" dirty="0"/>
              <a:t>2019 – 240 юридических лиц</a:t>
            </a:r>
          </a:p>
          <a:p>
            <a:pPr marL="0" indent="0">
              <a:buNone/>
            </a:pPr>
            <a:r>
              <a:rPr lang="ru-RU" dirty="0"/>
              <a:t>Реестр лиц, привлеченных к ответственности, на сайте Генеральной Прокуратуры</a:t>
            </a:r>
          </a:p>
          <a:p>
            <a:pPr marL="0" indent="0">
              <a:buNone/>
            </a:pPr>
            <a:endParaRPr lang="en-US" dirty="0"/>
          </a:p>
          <a:p>
            <a:endParaRPr lang="ru-RU" dirty="0"/>
          </a:p>
        </p:txBody>
      </p:sp>
    </p:spTree>
    <p:extLst>
      <p:ext uri="{BB962C8B-B14F-4D97-AF65-F5344CB8AC3E}">
        <p14:creationId xmlns:p14="http://schemas.microsoft.com/office/powerpoint/2010/main" val="1058061570"/>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Источники права Великобритании и сша</a:t>
            </a:r>
          </a:p>
        </p:txBody>
      </p:sp>
      <p:sp>
        <p:nvSpPr>
          <p:cNvPr id="3" name="Объект 2"/>
          <p:cNvSpPr>
            <a:spLocks noGrp="1"/>
          </p:cNvSpPr>
          <p:nvPr>
            <p:ph sz="quarter" idx="13"/>
          </p:nvPr>
        </p:nvSpPr>
        <p:spPr/>
        <p:txBody>
          <a:bodyPr/>
          <a:lstStyle/>
          <a:p>
            <a:pPr marL="0" indent="0">
              <a:buNone/>
            </a:pPr>
            <a:r>
              <a:rPr lang="ru-RU" b="1" i="1" dirty="0"/>
              <a:t>Великобритания:</a:t>
            </a:r>
            <a:r>
              <a:rPr lang="ru-RU" dirty="0"/>
              <a:t> </a:t>
            </a:r>
          </a:p>
          <a:p>
            <a:pPr marL="0" indent="0">
              <a:buNone/>
            </a:pPr>
            <a:r>
              <a:rPr lang="en-US" dirty="0"/>
              <a:t>Bribery Act</a:t>
            </a:r>
            <a:r>
              <a:rPr lang="ru-RU" dirty="0"/>
              <a:t> 2010. Вступил в силу 1 июля 2011 г.</a:t>
            </a:r>
          </a:p>
          <a:p>
            <a:pPr marL="0" indent="0">
              <a:buNone/>
            </a:pPr>
            <a:r>
              <a:rPr lang="en-US" dirty="0"/>
              <a:t>Guidance about procedures which relevant commercial organizations can put into place to prevent persons associated with them from bribing. Ministry of Justice. </a:t>
            </a:r>
            <a:r>
              <a:rPr lang="ru-RU" dirty="0"/>
              <a:t>Март</a:t>
            </a:r>
            <a:r>
              <a:rPr lang="en-US" dirty="0"/>
              <a:t> 2011 </a:t>
            </a:r>
            <a:r>
              <a:rPr lang="ru-RU" dirty="0"/>
              <a:t>г</a:t>
            </a:r>
            <a:r>
              <a:rPr lang="en-US" dirty="0"/>
              <a:t>.</a:t>
            </a:r>
            <a:endParaRPr lang="ru-RU" dirty="0"/>
          </a:p>
          <a:p>
            <a:pPr marL="0" indent="0">
              <a:buNone/>
            </a:pPr>
            <a:r>
              <a:rPr lang="en-US" dirty="0"/>
              <a:t>Joint prosecution guidance of the Director of the Serious Fraud Office and the Director of Public Prosecutions</a:t>
            </a:r>
            <a:endParaRPr lang="ru-RU" dirty="0"/>
          </a:p>
          <a:p>
            <a:pPr marL="0" indent="0">
              <a:buNone/>
            </a:pPr>
            <a:r>
              <a:rPr lang="ru-RU" b="1" i="1" dirty="0"/>
              <a:t>США</a:t>
            </a:r>
            <a:r>
              <a:rPr lang="en-US" b="1" i="1" dirty="0"/>
              <a:t>:</a:t>
            </a:r>
            <a:r>
              <a:rPr lang="en-US" dirty="0"/>
              <a:t> Foreign Corrupt Practices Act (FCPA) 1977</a:t>
            </a:r>
            <a:endParaRPr lang="ru-RU" dirty="0"/>
          </a:p>
          <a:p>
            <a:endParaRPr lang="ru-RU" dirty="0"/>
          </a:p>
        </p:txBody>
      </p:sp>
    </p:spTree>
    <p:extLst>
      <p:ext uri="{BB962C8B-B14F-4D97-AF65-F5344CB8AC3E}">
        <p14:creationId xmlns:p14="http://schemas.microsoft.com/office/powerpoint/2010/main" val="3956984449"/>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основные особенности Закона Великобритании </a:t>
            </a:r>
          </a:p>
        </p:txBody>
      </p:sp>
      <p:sp>
        <p:nvSpPr>
          <p:cNvPr id="3" name="Объект 2"/>
          <p:cNvSpPr>
            <a:spLocks noGrp="1"/>
          </p:cNvSpPr>
          <p:nvPr>
            <p:ph sz="quarter" idx="13"/>
          </p:nvPr>
        </p:nvSpPr>
        <p:spPr/>
        <p:txBody>
          <a:bodyPr>
            <a:normAutofit fontScale="92500" lnSpcReduction="10000"/>
          </a:bodyPr>
          <a:lstStyle/>
          <a:p>
            <a:pPr algn="just"/>
            <a:r>
              <a:rPr lang="ru-RU" dirty="0"/>
              <a:t>Ответственность устанавливается не только за подкуп должностных лиц на территории Великобритании, но и за подкуп британской компанией или в интересах британской компании должностного лица за  рубежом.</a:t>
            </a:r>
          </a:p>
          <a:p>
            <a:pPr algn="just"/>
            <a:r>
              <a:rPr lang="ru-RU" dirty="0"/>
              <a:t>Ответственность за подкуп должностных лиц в частном секторе.</a:t>
            </a:r>
          </a:p>
          <a:p>
            <a:pPr algn="just"/>
            <a:r>
              <a:rPr lang="ru-RU" dirty="0"/>
              <a:t>Вопрос об определении взятки оставлен на усмотрение судей. В качестве взятки могут рассматриваться как денежные выплаты, так и различные услуги.</a:t>
            </a:r>
          </a:p>
          <a:p>
            <a:pPr algn="just"/>
            <a:r>
              <a:rPr lang="ru-RU" dirty="0"/>
              <a:t>Стимулирующие выплаты входят в понятие взятки.</a:t>
            </a:r>
          </a:p>
          <a:p>
            <a:pPr algn="just"/>
            <a:r>
              <a:rPr lang="ru-RU" dirty="0"/>
              <a:t>Внедрение механизмов предотвращения коррупции потенциальными взяткодателями – британскими и иностранными компаниями.</a:t>
            </a:r>
          </a:p>
          <a:p>
            <a:pPr algn="just"/>
            <a:r>
              <a:rPr lang="ru-RU" dirty="0"/>
              <a:t>Обязанности по разработке мер по предотвращению коррупции возлагается не только на компании, зарегистрированные в Великобритании, но и на иностранные компании, ведущие бизнес в Великобритании.</a:t>
            </a:r>
          </a:p>
          <a:p>
            <a:pPr algn="just"/>
            <a:r>
              <a:rPr lang="ru-RU" dirty="0"/>
              <a:t>Британские компании должны обеспечить исполнение антикоррупционных программ агентами и дистрибьюторами, в том числе зарубежными.</a:t>
            </a:r>
          </a:p>
          <a:p>
            <a:pPr algn="just"/>
            <a:endParaRPr lang="ru-RU" dirty="0"/>
          </a:p>
        </p:txBody>
      </p:sp>
    </p:spTree>
    <p:extLst>
      <p:ext uri="{BB962C8B-B14F-4D97-AF65-F5344CB8AC3E}">
        <p14:creationId xmlns:p14="http://schemas.microsoft.com/office/powerpoint/2010/main" val="3009838682"/>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2400" dirty="0"/>
              <a:t>Применение законодательства Великобритании к иностранным компаниям</a:t>
            </a:r>
          </a:p>
        </p:txBody>
      </p:sp>
      <p:sp>
        <p:nvSpPr>
          <p:cNvPr id="3" name="Объект 2"/>
          <p:cNvSpPr>
            <a:spLocks noGrp="1"/>
          </p:cNvSpPr>
          <p:nvPr>
            <p:ph sz="quarter" idx="13"/>
          </p:nvPr>
        </p:nvSpPr>
        <p:spPr/>
        <p:txBody>
          <a:bodyPr/>
          <a:lstStyle/>
          <a:p>
            <a:pPr lvl="0"/>
            <a:r>
              <a:rPr lang="ru-RU" dirty="0"/>
              <a:t>компания имеет филиал, представительство в Великобритании, ведет бизнес или часть бизнеса в Великобритании;</a:t>
            </a:r>
          </a:p>
          <a:p>
            <a:pPr lvl="0"/>
            <a:r>
              <a:rPr lang="ru-RU" dirty="0"/>
              <a:t>компания является агентом или </a:t>
            </a:r>
            <a:r>
              <a:rPr lang="ru-RU" dirty="0" err="1"/>
              <a:t>дистрибьютером</a:t>
            </a:r>
            <a:r>
              <a:rPr lang="ru-RU" dirty="0"/>
              <a:t> компании, зарегистрированной в Великобритании, оказывает услуги британской компании.</a:t>
            </a:r>
          </a:p>
        </p:txBody>
      </p:sp>
    </p:spTree>
    <p:extLst>
      <p:ext uri="{BB962C8B-B14F-4D97-AF65-F5344CB8AC3E}">
        <p14:creationId xmlns:p14="http://schemas.microsoft.com/office/powerpoint/2010/main" val="2498246016"/>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Ответственность компаний за действия ассоциированных лиц</a:t>
            </a:r>
          </a:p>
        </p:txBody>
      </p:sp>
      <p:sp>
        <p:nvSpPr>
          <p:cNvPr id="3" name="Объект 2"/>
          <p:cNvSpPr>
            <a:spLocks noGrp="1"/>
          </p:cNvSpPr>
          <p:nvPr>
            <p:ph sz="quarter" idx="13"/>
          </p:nvPr>
        </p:nvSpPr>
        <p:spPr/>
        <p:txBody>
          <a:bodyPr/>
          <a:lstStyle/>
          <a:p>
            <a:pPr algn="just"/>
            <a:r>
              <a:rPr lang="ru-RU" dirty="0"/>
              <a:t>Раздел 7 Закона. Уголовная ответственность организаций, ведущих бизнес, за непринятие мер по предотвращению дачи или получения взятки ассоциированными лицами.</a:t>
            </a:r>
          </a:p>
          <a:p>
            <a:pPr algn="just"/>
            <a:r>
              <a:rPr lang="ru-RU" dirty="0"/>
              <a:t>Под ассоциированным лицом понимается лицо, оказывающее услуги компании или по поручению компании. </a:t>
            </a:r>
          </a:p>
          <a:p>
            <a:pPr algn="just"/>
            <a:r>
              <a:rPr lang="ru-RU" dirty="0"/>
              <a:t>Ассоциированные лица - сотрудники, юридические лица, выступающие агентами или </a:t>
            </a:r>
            <a:r>
              <a:rPr lang="ru-RU" dirty="0" err="1"/>
              <a:t>дистрибьютерами</a:t>
            </a:r>
            <a:r>
              <a:rPr lang="ru-RU" dirty="0"/>
              <a:t> товаров, производимых британской компанией, компании, предоставляющие какие-либо услуги по поручению британской компании или самой компании. Связь с Великобританией не требуется. </a:t>
            </a:r>
            <a:r>
              <a:rPr lang="de-DE" dirty="0"/>
              <a:t>(</a:t>
            </a:r>
            <a:r>
              <a:rPr lang="ru-RU" dirty="0"/>
              <a:t>Руководство выпущенное Бюро по борьбе с серьезным мошенничеством и Генеральной прокуратурой Великобритании</a:t>
            </a:r>
            <a:r>
              <a:rPr lang="en-US" dirty="0"/>
              <a:t>)</a:t>
            </a:r>
            <a:r>
              <a:rPr lang="ru-RU" dirty="0"/>
              <a:t>.</a:t>
            </a:r>
          </a:p>
          <a:p>
            <a:pPr algn="just"/>
            <a:r>
              <a:rPr lang="ru-RU" dirty="0"/>
              <a:t>Презумпция, что сотрудник компании действует от имени или по поручению компании, пока не доказано обратное. </a:t>
            </a:r>
          </a:p>
          <a:p>
            <a:pPr algn="just"/>
            <a:endParaRPr lang="ru-RU" dirty="0"/>
          </a:p>
        </p:txBody>
      </p:sp>
    </p:spTree>
    <p:extLst>
      <p:ext uri="{BB962C8B-B14F-4D97-AF65-F5344CB8AC3E}">
        <p14:creationId xmlns:p14="http://schemas.microsoft.com/office/powerpoint/2010/main" val="3325630145"/>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ответственность</a:t>
            </a:r>
          </a:p>
        </p:txBody>
      </p:sp>
      <p:sp>
        <p:nvSpPr>
          <p:cNvPr id="3" name="Объект 2"/>
          <p:cNvSpPr>
            <a:spLocks noGrp="1"/>
          </p:cNvSpPr>
          <p:nvPr>
            <p:ph sz="quarter" idx="13"/>
          </p:nvPr>
        </p:nvSpPr>
        <p:spPr/>
        <p:txBody>
          <a:bodyPr/>
          <a:lstStyle/>
          <a:p>
            <a:pPr marL="0" indent="0">
              <a:buNone/>
            </a:pPr>
            <a:r>
              <a:rPr lang="ru-RU" dirty="0"/>
              <a:t>Уголовная ответственность юридических лиц. Размер штрафа не ограничен и определяется судьей в конкретном случае.</a:t>
            </a:r>
          </a:p>
          <a:p>
            <a:pPr marL="0" indent="0">
              <a:buNone/>
            </a:pPr>
            <a:r>
              <a:rPr lang="ru-RU" dirty="0"/>
              <a:t>Ответственность физических лиц. Лишение свободы на срок до 10 лет и/или штраф. Размер штрафа не ограничен и определяется судьей в конкретном случае.</a:t>
            </a:r>
          </a:p>
        </p:txBody>
      </p:sp>
    </p:spTree>
    <p:extLst>
      <p:ext uri="{BB962C8B-B14F-4D97-AF65-F5344CB8AC3E}">
        <p14:creationId xmlns:p14="http://schemas.microsoft.com/office/powerpoint/2010/main" val="3263559851"/>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Применение закона сша  в отношении иностранных компаний и граждан</a:t>
            </a:r>
          </a:p>
        </p:txBody>
      </p:sp>
      <p:sp>
        <p:nvSpPr>
          <p:cNvPr id="3" name="Объект 2"/>
          <p:cNvSpPr>
            <a:spLocks noGrp="1"/>
          </p:cNvSpPr>
          <p:nvPr>
            <p:ph sz="quarter" idx="13"/>
          </p:nvPr>
        </p:nvSpPr>
        <p:spPr/>
        <p:txBody>
          <a:bodyPr/>
          <a:lstStyle/>
          <a:p>
            <a:r>
              <a:rPr lang="ru-RU" dirty="0"/>
              <a:t>иностранная компания является эмитентом ценных бумаг, которые котируются на территории США, и использует почту или какие-либо средства или инструменты трансграничной торговли для совершения коррупционных выплат;</a:t>
            </a:r>
          </a:p>
          <a:p>
            <a:r>
              <a:rPr lang="ru-RU" dirty="0"/>
              <a:t>сотрудники и владельцы иностранных компаний, подпадающих под действие закона США;</a:t>
            </a:r>
          </a:p>
          <a:p>
            <a:r>
              <a:rPr lang="ru-RU" dirty="0"/>
              <a:t>иностранная компания осуществляет на территории США отдельные действия, связанные с совершением подкупа иностранного публичного должностного лица;</a:t>
            </a:r>
          </a:p>
          <a:p>
            <a:r>
              <a:rPr lang="ru-RU" dirty="0"/>
              <a:t>использование финансовой системы США</a:t>
            </a:r>
          </a:p>
          <a:p>
            <a:pPr marL="0" indent="0">
              <a:buNone/>
            </a:pPr>
            <a:endParaRPr lang="ru-RU" dirty="0"/>
          </a:p>
        </p:txBody>
      </p:sp>
    </p:spTree>
    <p:extLst>
      <p:ext uri="{BB962C8B-B14F-4D97-AF65-F5344CB8AC3E}">
        <p14:creationId xmlns:p14="http://schemas.microsoft.com/office/powerpoint/2010/main" val="2182636204"/>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116632"/>
            <a:ext cx="7924800" cy="1440160"/>
          </a:xfrm>
        </p:spPr>
        <p:txBody>
          <a:bodyPr/>
          <a:lstStyle/>
          <a:p>
            <a:r>
              <a:rPr lang="ru-RU" dirty="0"/>
              <a:t>Основные отличия Закона США от Закона Великобритании «О взяточничестве»</a:t>
            </a:r>
            <a:br>
              <a:rPr lang="ru-RU" dirty="0"/>
            </a:br>
            <a:endParaRPr lang="ru-RU" dirty="0"/>
          </a:p>
        </p:txBody>
      </p:sp>
      <p:sp>
        <p:nvSpPr>
          <p:cNvPr id="3" name="Объект 2"/>
          <p:cNvSpPr>
            <a:spLocks noGrp="1"/>
          </p:cNvSpPr>
          <p:nvPr>
            <p:ph sz="quarter" idx="13"/>
          </p:nvPr>
        </p:nvSpPr>
        <p:spPr/>
        <p:txBody>
          <a:bodyPr/>
          <a:lstStyle/>
          <a:p>
            <a:r>
              <a:rPr lang="ru-RU" dirty="0"/>
              <a:t>Закон США распространяется только на коррупцию в публичной сфере;</a:t>
            </a:r>
          </a:p>
          <a:p>
            <a:r>
              <a:rPr lang="ru-RU" dirty="0"/>
              <a:t>Закон США, как и Конвенция ОЭСР, не рассматривает стимулирующие выплаты публичным служащим за выполнение их обычных функций в установленные сроки (</a:t>
            </a:r>
            <a:r>
              <a:rPr lang="en-US" dirty="0"/>
              <a:t>facilitation payments</a:t>
            </a:r>
            <a:r>
              <a:rPr lang="ru-RU" dirty="0"/>
              <a:t>) в качестве взятки;</a:t>
            </a:r>
          </a:p>
          <a:p>
            <a:r>
              <a:rPr lang="ru-RU" dirty="0"/>
              <a:t>Закон США распространяется на любые компании, ценные бумаги которых котируются в США.</a:t>
            </a:r>
          </a:p>
        </p:txBody>
      </p:sp>
    </p:spTree>
    <p:extLst>
      <p:ext uri="{BB962C8B-B14F-4D97-AF65-F5344CB8AC3E}">
        <p14:creationId xmlns:p14="http://schemas.microsoft.com/office/powerpoint/2010/main" val="638514167"/>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Усиление индивидуальной ответственности</a:t>
            </a:r>
          </a:p>
        </p:txBody>
      </p:sp>
      <p:sp>
        <p:nvSpPr>
          <p:cNvPr id="3" name="Объект 2"/>
          <p:cNvSpPr>
            <a:spLocks noGrp="1"/>
          </p:cNvSpPr>
          <p:nvPr>
            <p:ph sz="quarter" idx="13"/>
          </p:nvPr>
        </p:nvSpPr>
        <p:spPr/>
        <p:txBody>
          <a:bodyPr>
            <a:normAutofit/>
          </a:bodyPr>
          <a:lstStyle/>
          <a:p>
            <a:r>
              <a:rPr lang="ru-RU" dirty="0"/>
              <a:t>США, </a:t>
            </a:r>
            <a:r>
              <a:rPr lang="ru-RU" dirty="0" err="1"/>
              <a:t>Memorandum</a:t>
            </a:r>
            <a:r>
              <a:rPr lang="ru-RU" dirty="0"/>
              <a:t> </a:t>
            </a:r>
            <a:r>
              <a:rPr lang="ru-RU" dirty="0" err="1"/>
              <a:t>from</a:t>
            </a:r>
            <a:r>
              <a:rPr lang="ru-RU" dirty="0"/>
              <a:t> </a:t>
            </a:r>
            <a:r>
              <a:rPr lang="ru-RU" dirty="0" err="1"/>
              <a:t>Sally</a:t>
            </a:r>
            <a:r>
              <a:rPr lang="ru-RU" dirty="0"/>
              <a:t> </a:t>
            </a:r>
            <a:r>
              <a:rPr lang="ru-RU" dirty="0" err="1"/>
              <a:t>Yates</a:t>
            </a:r>
            <a:r>
              <a:rPr lang="ru-RU" dirty="0"/>
              <a:t> </a:t>
            </a:r>
            <a:r>
              <a:rPr lang="ru-RU" dirty="0" err="1"/>
              <a:t>on</a:t>
            </a:r>
            <a:r>
              <a:rPr lang="ru-RU" dirty="0"/>
              <a:t> </a:t>
            </a:r>
            <a:r>
              <a:rPr lang="ru-RU" dirty="0" err="1"/>
              <a:t>Individual</a:t>
            </a:r>
            <a:r>
              <a:rPr lang="ru-RU" dirty="0"/>
              <a:t> </a:t>
            </a:r>
            <a:r>
              <a:rPr lang="ru-RU" dirty="0" err="1"/>
              <a:t>Accountability</a:t>
            </a:r>
            <a:r>
              <a:rPr lang="ru-RU" dirty="0"/>
              <a:t> </a:t>
            </a:r>
            <a:r>
              <a:rPr lang="ru-RU" dirty="0" err="1"/>
              <a:t>for</a:t>
            </a:r>
            <a:r>
              <a:rPr lang="ru-RU" dirty="0"/>
              <a:t> </a:t>
            </a:r>
            <a:r>
              <a:rPr lang="ru-RU" dirty="0" err="1"/>
              <a:t>Corporate</a:t>
            </a:r>
            <a:r>
              <a:rPr lang="ru-RU" dirty="0"/>
              <a:t> </a:t>
            </a:r>
            <a:r>
              <a:rPr lang="ru-RU" dirty="0" err="1"/>
              <a:t>Wrongdoing</a:t>
            </a:r>
            <a:r>
              <a:rPr lang="ru-RU" dirty="0"/>
              <a:t> (09 </a:t>
            </a:r>
            <a:r>
              <a:rPr lang="ru-RU" dirty="0" err="1"/>
              <a:t>September</a:t>
            </a:r>
            <a:r>
              <a:rPr lang="ru-RU" dirty="0"/>
              <a:t> 2015)</a:t>
            </a:r>
          </a:p>
          <a:p>
            <a:endParaRPr lang="ru-RU" dirty="0"/>
          </a:p>
          <a:p>
            <a:r>
              <a:rPr lang="ru-RU" dirty="0"/>
              <a:t>Обязательное привлечение к ответственности физических лиц</a:t>
            </a:r>
          </a:p>
          <a:p>
            <a:endParaRPr lang="ru-RU" dirty="0"/>
          </a:p>
          <a:p>
            <a:r>
              <a:rPr lang="ru-RU" dirty="0"/>
              <a:t>Досудебные соглашения не являются защитой от индивидуальной ответственности</a:t>
            </a:r>
          </a:p>
          <a:p>
            <a:pPr marL="0" indent="0">
              <a:buNone/>
            </a:pPr>
            <a:endParaRPr lang="ru-RU" dirty="0"/>
          </a:p>
          <a:p>
            <a:r>
              <a:rPr lang="ru-RU" dirty="0"/>
              <a:t>Страхование индивидуальной ответственности</a:t>
            </a:r>
          </a:p>
          <a:p>
            <a:endParaRPr lang="ru-RU" dirty="0"/>
          </a:p>
          <a:p>
            <a:r>
              <a:rPr lang="ru-RU" dirty="0"/>
              <a:t>Может ли компания заплатить штрафы за сотрудников?</a:t>
            </a:r>
          </a:p>
          <a:p>
            <a:endParaRPr lang="ru-RU" dirty="0"/>
          </a:p>
        </p:txBody>
      </p:sp>
    </p:spTree>
    <p:extLst>
      <p:ext uri="{BB962C8B-B14F-4D97-AF65-F5344CB8AC3E}">
        <p14:creationId xmlns:p14="http://schemas.microsoft.com/office/powerpoint/2010/main" val="4035409034"/>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Требования рынка</a:t>
            </a:r>
          </a:p>
        </p:txBody>
      </p:sp>
      <p:sp>
        <p:nvSpPr>
          <p:cNvPr id="3" name="Объект 2"/>
          <p:cNvSpPr>
            <a:spLocks noGrp="1"/>
          </p:cNvSpPr>
          <p:nvPr>
            <p:ph sz="quarter" idx="13"/>
          </p:nvPr>
        </p:nvSpPr>
        <p:spPr/>
        <p:txBody>
          <a:bodyPr>
            <a:normAutofit/>
          </a:bodyPr>
          <a:lstStyle/>
          <a:p>
            <a:r>
              <a:rPr lang="ru-RU" dirty="0"/>
              <a:t>Требования контрагента</a:t>
            </a:r>
          </a:p>
          <a:p>
            <a:r>
              <a:rPr lang="ru-RU" dirty="0"/>
              <a:t>Требования контрагента иметь сертифицированную антикоррупционную комплаенс-программу</a:t>
            </a:r>
          </a:p>
          <a:p>
            <a:r>
              <a:rPr lang="ru-RU" dirty="0"/>
              <a:t>Применение антикоррупционной оговорки</a:t>
            </a:r>
          </a:p>
          <a:p>
            <a:r>
              <a:rPr lang="ru-RU" dirty="0"/>
              <a:t>Коллективные антикоррупционные инициативы</a:t>
            </a:r>
          </a:p>
          <a:p>
            <a:endParaRPr lang="ru-RU" dirty="0"/>
          </a:p>
        </p:txBody>
      </p:sp>
    </p:spTree>
    <p:extLst>
      <p:ext uri="{BB962C8B-B14F-4D97-AF65-F5344CB8AC3E}">
        <p14:creationId xmlns:p14="http://schemas.microsoft.com/office/powerpoint/2010/main" val="1463781882"/>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393365748"/>
              </p:ext>
            </p:extLst>
          </p:nvPr>
        </p:nvGraphicFramePr>
        <p:xfrm>
          <a:off x="466725" y="1417739"/>
          <a:ext cx="7905488" cy="4611795"/>
        </p:xfrm>
        <a:graphic>
          <a:graphicData uri="http://schemas.openxmlformats.org/drawingml/2006/table">
            <a:tbl>
              <a:tblPr firstRow="1" bandRow="1">
                <a:tableStyleId>{5C22544A-7EE6-4342-B048-85BDC9FD1C3A}</a:tableStyleId>
              </a:tblPr>
              <a:tblGrid>
                <a:gridCol w="3853605">
                  <a:extLst>
                    <a:ext uri="{9D8B030D-6E8A-4147-A177-3AD203B41FA5}">
                      <a16:colId xmlns:a16="http://schemas.microsoft.com/office/drawing/2014/main" val="20000"/>
                    </a:ext>
                  </a:extLst>
                </a:gridCol>
                <a:gridCol w="4051883">
                  <a:extLst>
                    <a:ext uri="{9D8B030D-6E8A-4147-A177-3AD203B41FA5}">
                      <a16:colId xmlns:a16="http://schemas.microsoft.com/office/drawing/2014/main" val="20001"/>
                    </a:ext>
                  </a:extLst>
                </a:gridCol>
              </a:tblGrid>
              <a:tr h="486562">
                <a:tc>
                  <a:txBody>
                    <a:bodyPr/>
                    <a:lstStyle/>
                    <a:p>
                      <a:r>
                        <a:rPr lang="ru-RU" dirty="0"/>
                        <a:t>ПОД/ФТ</a:t>
                      </a:r>
                      <a:endParaRPr lang="de-DE" dirty="0"/>
                    </a:p>
                  </a:txBody>
                  <a:tcPr/>
                </a:tc>
                <a:tc>
                  <a:txBody>
                    <a:bodyPr/>
                    <a:lstStyle/>
                    <a:p>
                      <a:r>
                        <a:rPr lang="ru-RU" dirty="0"/>
                        <a:t>Антикоррупционный</a:t>
                      </a:r>
                      <a:r>
                        <a:rPr lang="ru-RU" baseline="0" dirty="0"/>
                        <a:t> комплаенс</a:t>
                      </a:r>
                      <a:endParaRPr lang="de-DE" dirty="0"/>
                    </a:p>
                  </a:txBody>
                  <a:tcPr/>
                </a:tc>
                <a:extLst>
                  <a:ext uri="{0D108BD9-81ED-4DB2-BD59-A6C34878D82A}">
                    <a16:rowId xmlns:a16="http://schemas.microsoft.com/office/drawing/2014/main" val="10000"/>
                  </a:ext>
                </a:extLst>
              </a:tr>
              <a:tr h="4125233">
                <a:tc>
                  <a:txBody>
                    <a:bodyPr/>
                    <a:lstStyle/>
                    <a:p>
                      <a:pPr marL="0" indent="0">
                        <a:buFont typeface="Arial" panose="020B0604020202020204" pitchFamily="34" charset="0"/>
                        <a:buNone/>
                      </a:pPr>
                      <a:r>
                        <a:rPr lang="ru-RU" sz="1600" dirty="0"/>
                        <a:t>Жесткое</a:t>
                      </a:r>
                      <a:r>
                        <a:rPr lang="ru-RU" sz="1600" baseline="0" dirty="0"/>
                        <a:t> право</a:t>
                      </a:r>
                      <a:r>
                        <a:rPr lang="de-DE" sz="1600" dirty="0"/>
                        <a:t>:</a:t>
                      </a:r>
                      <a:endParaRPr lang="ru-RU" sz="1600" dirty="0"/>
                    </a:p>
                    <a:p>
                      <a:pPr marL="0" indent="0">
                        <a:buFont typeface="Arial" panose="020B0604020202020204" pitchFamily="34" charset="0"/>
                        <a:buNone/>
                      </a:pPr>
                      <a:endParaRPr lang="de-DE" sz="1600" dirty="0"/>
                    </a:p>
                    <a:p>
                      <a:pPr marL="0" indent="0">
                        <a:buFont typeface="Arial" panose="020B0604020202020204" pitchFamily="34" charset="0"/>
                        <a:buNone/>
                      </a:pPr>
                      <a:endParaRPr lang="de-DE" sz="1600" dirty="0"/>
                    </a:p>
                    <a:p>
                      <a:pPr marL="285750" indent="-285750">
                        <a:buFont typeface="Arial" panose="020B0604020202020204" pitchFamily="34" charset="0"/>
                        <a:buChar char="•"/>
                      </a:pPr>
                      <a:r>
                        <a:rPr lang="ru-RU" sz="1600" dirty="0"/>
                        <a:t>Международное право</a:t>
                      </a:r>
                      <a:r>
                        <a:rPr lang="en-US" sz="1600" dirty="0"/>
                        <a:t> (</a:t>
                      </a:r>
                      <a:r>
                        <a:rPr lang="ru-RU" sz="1600" dirty="0"/>
                        <a:t>Конвенции</a:t>
                      </a:r>
                      <a:r>
                        <a:rPr lang="ru-RU" sz="1600" baseline="0" dirty="0"/>
                        <a:t> и Стандарты ФАТФ</a:t>
                      </a:r>
                      <a:r>
                        <a:rPr lang="en-US" sz="1600" dirty="0"/>
                        <a:t>)</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ru-RU" sz="1600" dirty="0"/>
                        <a:t>Национальное законодательство</a:t>
                      </a:r>
                      <a:endParaRPr lang="en-US" sz="1600" dirty="0"/>
                    </a:p>
                    <a:p>
                      <a:pPr marL="0" indent="0">
                        <a:buFont typeface="Arial" panose="020B0604020202020204" pitchFamily="34" charset="0"/>
                        <a:buNone/>
                      </a:pPr>
                      <a:endParaRPr lang="en-US" sz="1600" dirty="0"/>
                    </a:p>
                    <a:p>
                      <a:pPr marL="285750" indent="-285750">
                        <a:buFont typeface="Arial" panose="020B0604020202020204" pitchFamily="34" charset="0"/>
                        <a:buChar char="•"/>
                      </a:pPr>
                      <a:r>
                        <a:rPr lang="ru-RU" sz="1600" dirty="0"/>
                        <a:t>Подзаконные</a:t>
                      </a:r>
                      <a:r>
                        <a:rPr lang="ru-RU" sz="1600" baseline="0" dirty="0"/>
                        <a:t> акты</a:t>
                      </a:r>
                    </a:p>
                    <a:p>
                      <a:pPr marL="285750" indent="-285750">
                        <a:buFont typeface="Arial" panose="020B0604020202020204" pitchFamily="34" charset="0"/>
                        <a:buChar char="•"/>
                      </a:pPr>
                      <a:endParaRPr lang="ru-RU" sz="1600" baseline="0" dirty="0"/>
                    </a:p>
                    <a:p>
                      <a:pPr marL="285750" indent="-285750">
                        <a:buFont typeface="Arial" panose="020B0604020202020204" pitchFamily="34" charset="0"/>
                        <a:buChar char="•"/>
                      </a:pPr>
                      <a:r>
                        <a:rPr lang="ru-RU" sz="1600" baseline="0" dirty="0"/>
                        <a:t>Рекомендации</a:t>
                      </a:r>
                      <a:endParaRPr lang="de-DE" sz="1600" dirty="0"/>
                    </a:p>
                  </a:txBody>
                  <a:tcPr/>
                </a:tc>
                <a:tc>
                  <a:txBody>
                    <a:bodyPr/>
                    <a:lstStyle/>
                    <a:p>
                      <a:r>
                        <a:rPr lang="ru-RU" sz="1600" dirty="0"/>
                        <a:t>Мягкое</a:t>
                      </a:r>
                      <a:r>
                        <a:rPr lang="ru-RU" sz="1600" baseline="0" dirty="0"/>
                        <a:t> право и другие источники</a:t>
                      </a:r>
                      <a:r>
                        <a:rPr lang="de-DE" sz="1600" dirty="0"/>
                        <a:t>:</a:t>
                      </a:r>
                    </a:p>
                    <a:p>
                      <a:endParaRPr lang="de-DE" sz="1600" dirty="0"/>
                    </a:p>
                    <a:p>
                      <a:pPr marL="285750" indent="-285750">
                        <a:buFont typeface="Arial" panose="020B0604020202020204" pitchFamily="34" charset="0"/>
                        <a:buChar char="•"/>
                      </a:pPr>
                      <a:r>
                        <a:rPr lang="ru-RU" sz="1600" dirty="0"/>
                        <a:t>Необязательные международные стандарты </a:t>
                      </a:r>
                      <a:r>
                        <a:rPr lang="de-DE" sz="1600" dirty="0"/>
                        <a:t>(</a:t>
                      </a:r>
                      <a:r>
                        <a:rPr lang="ru-RU" sz="1600" dirty="0"/>
                        <a:t>мягкое право)</a:t>
                      </a:r>
                      <a:endParaRPr lang="en-US" sz="1600" dirty="0"/>
                    </a:p>
                    <a:p>
                      <a:pPr marL="0" indent="0">
                        <a:buFont typeface="Arial" panose="020B0604020202020204" pitchFamily="34" charset="0"/>
                        <a:buNone/>
                      </a:pPr>
                      <a:endParaRPr lang="en-US" sz="1600" dirty="0"/>
                    </a:p>
                    <a:p>
                      <a:pPr marL="285750" indent="-285750">
                        <a:buFont typeface="Arial" panose="020B0604020202020204" pitchFamily="34" charset="0"/>
                        <a:buChar char="•"/>
                      </a:pPr>
                      <a:r>
                        <a:rPr lang="ru-RU" sz="1600" dirty="0"/>
                        <a:t>Иностранное</a:t>
                      </a:r>
                      <a:r>
                        <a:rPr lang="ru-RU" sz="1600" baseline="0" dirty="0"/>
                        <a:t> законодательство</a:t>
                      </a:r>
                      <a:r>
                        <a:rPr lang="en-US" sz="1600" dirty="0"/>
                        <a:t> (FCPA, UKBA</a:t>
                      </a:r>
                      <a:r>
                        <a:rPr lang="en-US" sz="1600" baseline="0" dirty="0"/>
                        <a:t> </a:t>
                      </a:r>
                      <a:r>
                        <a:rPr lang="ru-RU" sz="1600" baseline="0" dirty="0"/>
                        <a:t>и др.)</a:t>
                      </a:r>
                      <a:endParaRPr lang="en-US" sz="1600" baseline="0" dirty="0"/>
                    </a:p>
                    <a:p>
                      <a:pPr marL="0" indent="0">
                        <a:buFont typeface="Arial" panose="020B0604020202020204" pitchFamily="34" charset="0"/>
                        <a:buNone/>
                      </a:pPr>
                      <a:endParaRPr lang="en-US" sz="1600" baseline="0" dirty="0"/>
                    </a:p>
                    <a:p>
                      <a:pPr marL="285750" indent="-285750">
                        <a:buFont typeface="Arial" panose="020B0604020202020204" pitchFamily="34" charset="0"/>
                        <a:buChar char="•"/>
                      </a:pPr>
                      <a:r>
                        <a:rPr lang="ru-RU" sz="1600" baseline="0" dirty="0"/>
                        <a:t>Антикоррупционные программы международных компаний</a:t>
                      </a:r>
                      <a:endParaRPr lang="en-US" sz="1600" dirty="0"/>
                    </a:p>
                  </a:txBody>
                  <a:tcPr/>
                </a:tc>
                <a:extLst>
                  <a:ext uri="{0D108BD9-81ED-4DB2-BD59-A6C34878D82A}">
                    <a16:rowId xmlns:a16="http://schemas.microsoft.com/office/drawing/2014/main" val="10001"/>
                  </a:ext>
                </a:extLst>
              </a:tr>
            </a:tbl>
          </a:graphicData>
        </a:graphic>
      </p:graphicFrame>
      <p:sp>
        <p:nvSpPr>
          <p:cNvPr id="3" name="Text Placeholder 2"/>
          <p:cNvSpPr>
            <a:spLocks noGrp="1"/>
          </p:cNvSpPr>
          <p:nvPr>
            <p:ph type="body" idx="10"/>
          </p:nvPr>
        </p:nvSpPr>
        <p:spPr>
          <a:xfrm flipV="1">
            <a:off x="466726" y="1124743"/>
            <a:ext cx="7695762" cy="72008"/>
          </a:xfrm>
        </p:spPr>
        <p:txBody>
          <a:bodyPr>
            <a:normAutofit fontScale="25000" lnSpcReduction="20000"/>
          </a:bodyPr>
          <a:lstStyle/>
          <a:p>
            <a:endParaRPr lang="de-DE" dirty="0"/>
          </a:p>
        </p:txBody>
      </p:sp>
      <p:sp>
        <p:nvSpPr>
          <p:cNvPr id="4" name="Title 3"/>
          <p:cNvSpPr>
            <a:spLocks noGrp="1"/>
          </p:cNvSpPr>
          <p:nvPr>
            <p:ph type="title"/>
          </p:nvPr>
        </p:nvSpPr>
        <p:spPr>
          <a:xfrm>
            <a:off x="466724" y="226503"/>
            <a:ext cx="7057603" cy="610209"/>
          </a:xfrm>
        </p:spPr>
        <p:txBody>
          <a:bodyPr/>
          <a:lstStyle/>
          <a:p>
            <a:pPr algn="ctr"/>
            <a:r>
              <a:rPr lang="ru-RU" sz="2400" b="0" dirty="0">
                <a:solidFill>
                  <a:schemeClr val="tx1"/>
                </a:solidFill>
                <a:latin typeface="+mj-lt"/>
              </a:rPr>
              <a:t>Различные подходы к регулированию</a:t>
            </a:r>
            <a:endParaRPr lang="de-DE" sz="2400" b="0" dirty="0">
              <a:solidFill>
                <a:schemeClr val="tx1"/>
              </a:solidFill>
              <a:latin typeface="+mj-lt"/>
            </a:endParaRPr>
          </a:p>
        </p:txBody>
      </p:sp>
    </p:spTree>
    <p:extLst>
      <p:ext uri="{BB962C8B-B14F-4D97-AF65-F5344CB8AC3E}">
        <p14:creationId xmlns:p14="http://schemas.microsoft.com/office/powerpoint/2010/main" val="1844823651"/>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Регулирование антикоррупционного комплаенса</a:t>
            </a:r>
          </a:p>
        </p:txBody>
      </p:sp>
      <p:sp>
        <p:nvSpPr>
          <p:cNvPr id="3" name="Объект 2"/>
          <p:cNvSpPr>
            <a:spLocks noGrp="1"/>
          </p:cNvSpPr>
          <p:nvPr>
            <p:ph sz="quarter" idx="13"/>
          </p:nvPr>
        </p:nvSpPr>
        <p:spPr/>
        <p:txBody>
          <a:bodyPr/>
          <a:lstStyle/>
          <a:p>
            <a:r>
              <a:rPr lang="ru-RU" dirty="0"/>
              <a:t>35 международных стандартов и руководств</a:t>
            </a:r>
          </a:p>
          <a:p>
            <a:r>
              <a:rPr lang="ru-RU" dirty="0"/>
              <a:t>В ряде случаев противоречивые положения</a:t>
            </a:r>
          </a:p>
          <a:p>
            <a:r>
              <a:rPr lang="ru-RU" dirty="0"/>
              <a:t>Есть некоторые пробелы</a:t>
            </a:r>
          </a:p>
          <a:p>
            <a:pPr marL="0" indent="0">
              <a:buNone/>
            </a:pPr>
            <a:endParaRPr lang="ru-RU" dirty="0"/>
          </a:p>
        </p:txBody>
      </p:sp>
    </p:spTree>
    <p:extLst>
      <p:ext uri="{BB962C8B-B14F-4D97-AF65-F5344CB8AC3E}">
        <p14:creationId xmlns:p14="http://schemas.microsoft.com/office/powerpoint/2010/main" val="1798331874"/>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Регулирование антикоррупционного комплаенса</a:t>
            </a:r>
          </a:p>
        </p:txBody>
      </p:sp>
      <p:sp>
        <p:nvSpPr>
          <p:cNvPr id="3" name="Объект 2"/>
          <p:cNvSpPr>
            <a:spLocks noGrp="1"/>
          </p:cNvSpPr>
          <p:nvPr>
            <p:ph sz="quarter" idx="13"/>
          </p:nvPr>
        </p:nvSpPr>
        <p:spPr/>
        <p:txBody>
          <a:bodyPr/>
          <a:lstStyle/>
          <a:p>
            <a:r>
              <a:rPr lang="en-US" dirty="0"/>
              <a:t>ISO 37001</a:t>
            </a:r>
          </a:p>
          <a:p>
            <a:pPr marL="0" indent="0">
              <a:buNone/>
            </a:pPr>
            <a:endParaRPr lang="en-US" dirty="0"/>
          </a:p>
          <a:p>
            <a:r>
              <a:rPr lang="ru-RU" dirty="0"/>
              <a:t>Влияние на национальное законодательство </a:t>
            </a:r>
            <a:r>
              <a:rPr lang="de-DE" dirty="0"/>
              <a:t>(</a:t>
            </a:r>
            <a:r>
              <a:rPr lang="ru-RU" dirty="0"/>
              <a:t>Перу, Сингапур, </a:t>
            </a:r>
            <a:r>
              <a:rPr lang="en-US" dirty="0"/>
              <a:t>Anti-Bribery Management System Shenzhen Standard</a:t>
            </a:r>
            <a:r>
              <a:rPr lang="ru-RU" dirty="0"/>
              <a:t> </a:t>
            </a:r>
            <a:r>
              <a:rPr lang="de-DE" dirty="0"/>
              <a:t>(</a:t>
            </a:r>
            <a:r>
              <a:rPr lang="ru-RU" dirty="0"/>
              <a:t>Китай)</a:t>
            </a:r>
          </a:p>
          <a:p>
            <a:pPr marL="0" indent="0">
              <a:buNone/>
            </a:pPr>
            <a:endParaRPr lang="ru-RU" dirty="0"/>
          </a:p>
          <a:p>
            <a:r>
              <a:rPr lang="ru-RU" dirty="0"/>
              <a:t>Внедрение в компаниях</a:t>
            </a:r>
          </a:p>
          <a:p>
            <a:pPr marL="0" indent="0">
              <a:buNone/>
            </a:pPr>
            <a:endParaRPr lang="ru-RU" dirty="0"/>
          </a:p>
          <a:p>
            <a:r>
              <a:rPr lang="ru-RU" dirty="0"/>
              <a:t>Сертификация</a:t>
            </a:r>
          </a:p>
          <a:p>
            <a:pPr marL="0" indent="0">
              <a:buNone/>
            </a:pPr>
            <a:endParaRPr lang="ru-RU" dirty="0"/>
          </a:p>
        </p:txBody>
      </p:sp>
    </p:spTree>
    <p:extLst>
      <p:ext uri="{BB962C8B-B14F-4D97-AF65-F5344CB8AC3E}">
        <p14:creationId xmlns:p14="http://schemas.microsoft.com/office/powerpoint/2010/main" val="3502809437"/>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Законодательство российской федерации</a:t>
            </a:r>
          </a:p>
        </p:txBody>
      </p:sp>
      <p:sp>
        <p:nvSpPr>
          <p:cNvPr id="3" name="Объект 2"/>
          <p:cNvSpPr>
            <a:spLocks noGrp="1"/>
          </p:cNvSpPr>
          <p:nvPr>
            <p:ph sz="quarter" idx="13"/>
          </p:nvPr>
        </p:nvSpPr>
        <p:spPr/>
        <p:txBody>
          <a:bodyPr/>
          <a:lstStyle/>
          <a:p>
            <a:r>
              <a:rPr lang="ru-RU" dirty="0"/>
              <a:t>Уголовный Кодекс Российской Федерации;</a:t>
            </a:r>
          </a:p>
          <a:p>
            <a:r>
              <a:rPr lang="ru-RU" dirty="0"/>
              <a:t>Кодекс Российской Федерации от административных правонарушениях;</a:t>
            </a:r>
          </a:p>
          <a:p>
            <a:r>
              <a:rPr lang="ru-RU" dirty="0"/>
              <a:t>Федеральный закон от 25 декабря 2008 г. № 273-ФЗ «О противодействии коррупции»;</a:t>
            </a:r>
          </a:p>
          <a:p>
            <a:r>
              <a:rPr lang="ru-RU" dirty="0"/>
              <a:t>Указ Президента Российской Федерации от 2 апреля 2013 г. N 309 «О мерах по реализации отдельных положений Федерального закона «О противодействии коррупции»;</a:t>
            </a:r>
          </a:p>
          <a:p>
            <a:r>
              <a:rPr lang="ru-RU" dirty="0"/>
              <a:t>Методические рекомендации по разработке и принятию организациями мер по предупреждению и противодействию коррупции.  Утверждены Министерством труда и социальной защиты Российской Федерации 8 ноября 2013 г.;</a:t>
            </a:r>
          </a:p>
          <a:p>
            <a:r>
              <a:rPr lang="ru-RU" dirty="0"/>
              <a:t>Федеральный закон от 7 августа 2001 г. № 115-ФЗ «О противодействии легализации </a:t>
            </a:r>
            <a:r>
              <a:rPr lang="de-DE" dirty="0"/>
              <a:t>(</a:t>
            </a:r>
            <a:r>
              <a:rPr lang="ru-RU" dirty="0"/>
              <a:t>отмыванию) доходов, полученных преступным путем, и финансированию терроризма».</a:t>
            </a:r>
          </a:p>
        </p:txBody>
      </p:sp>
    </p:spTree>
    <p:extLst>
      <p:ext uri="{BB962C8B-B14F-4D97-AF65-F5344CB8AC3E}">
        <p14:creationId xmlns:p14="http://schemas.microsoft.com/office/powerpoint/2010/main" val="166162880"/>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7178EF-D3A5-47B8-8556-584D96027136}"/>
              </a:ext>
            </a:extLst>
          </p:cNvPr>
          <p:cNvSpPr>
            <a:spLocks noGrp="1"/>
          </p:cNvSpPr>
          <p:nvPr>
            <p:ph type="title"/>
          </p:nvPr>
        </p:nvSpPr>
        <p:spPr/>
        <p:txBody>
          <a:bodyPr/>
          <a:lstStyle/>
          <a:p>
            <a:pPr algn="ctr"/>
            <a:r>
              <a:rPr lang="ru-RU" dirty="0"/>
              <a:t>Законодательство российской федерации</a:t>
            </a:r>
          </a:p>
        </p:txBody>
      </p:sp>
      <p:sp>
        <p:nvSpPr>
          <p:cNvPr id="3" name="Content Placeholder 2">
            <a:extLst>
              <a:ext uri="{FF2B5EF4-FFF2-40B4-BE49-F238E27FC236}">
                <a16:creationId xmlns:a16="http://schemas.microsoft.com/office/drawing/2014/main" id="{22CEF201-4360-4EE4-9262-6F1A220EBB19}"/>
              </a:ext>
            </a:extLst>
          </p:cNvPr>
          <p:cNvSpPr>
            <a:spLocks noGrp="1"/>
          </p:cNvSpPr>
          <p:nvPr>
            <p:ph sz="quarter" idx="13"/>
          </p:nvPr>
        </p:nvSpPr>
        <p:spPr/>
        <p:txBody>
          <a:bodyPr/>
          <a:lstStyle/>
          <a:p>
            <a:pPr algn="just"/>
            <a:r>
              <a:rPr lang="ru-RU" dirty="0"/>
              <a:t>Концепция организации системы внутреннего контроля для некредитных финансовых организаций (опубликована Банком России 31.10.2017)</a:t>
            </a:r>
          </a:p>
          <a:p>
            <a:pPr algn="just"/>
            <a:r>
              <a:rPr lang="ru-RU" dirty="0"/>
              <a:t>Функции Службы внутреннего контроля (функция комплаенс): п.3.4.3. – разработка внутренних документов, направленных на противодействие коммерческому подкупу и коррупции</a:t>
            </a:r>
          </a:p>
          <a:p>
            <a:pPr algn="just"/>
            <a:r>
              <a:rPr lang="ru-RU" dirty="0"/>
              <a:t>Банк России проводит оценку качества системы внутреннего контроля НФО на основании:</a:t>
            </a:r>
          </a:p>
          <a:p>
            <a:pPr algn="just"/>
            <a:r>
              <a:rPr lang="ru-RU" dirty="0"/>
              <a:t>- отчета о системе внутреннего контроля</a:t>
            </a:r>
          </a:p>
          <a:p>
            <a:pPr algn="just"/>
            <a:r>
              <a:rPr lang="ru-RU" dirty="0"/>
              <a:t>- результатов проверок, проводимых Банком России в отношении НФО</a:t>
            </a:r>
          </a:p>
          <a:p>
            <a:pPr algn="just"/>
            <a:endParaRPr lang="ru-RU" dirty="0"/>
          </a:p>
          <a:p>
            <a:pPr algn="just"/>
            <a:endParaRPr lang="ru-RU" dirty="0"/>
          </a:p>
        </p:txBody>
      </p:sp>
    </p:spTree>
    <p:extLst>
      <p:ext uri="{BB962C8B-B14F-4D97-AF65-F5344CB8AC3E}">
        <p14:creationId xmlns:p14="http://schemas.microsoft.com/office/powerpoint/2010/main" val="3281105140"/>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РОССИЙСКАЯ ФЕДЕРАЦИЯ</a:t>
            </a:r>
          </a:p>
        </p:txBody>
      </p:sp>
      <p:sp>
        <p:nvSpPr>
          <p:cNvPr id="3" name="Объект 2"/>
          <p:cNvSpPr>
            <a:spLocks noGrp="1"/>
          </p:cNvSpPr>
          <p:nvPr>
            <p:ph sz="quarter" idx="13"/>
          </p:nvPr>
        </p:nvSpPr>
        <p:spPr/>
        <p:txBody>
          <a:bodyPr/>
          <a:lstStyle/>
          <a:p>
            <a:pPr marL="0" indent="0">
              <a:buNone/>
            </a:pPr>
            <a:r>
              <a:rPr lang="ru-RU" sz="3200" dirty="0"/>
              <a:t>Понятие коррупции</a:t>
            </a:r>
          </a:p>
          <a:p>
            <a:pPr marL="0" indent="0">
              <a:buNone/>
            </a:pPr>
            <a:r>
              <a:rPr lang="ru-RU" dirty="0"/>
              <a:t>В ст. 1 Федерального закона «О противодействии коррупции» коррупция определяется как:</a:t>
            </a:r>
          </a:p>
          <a:p>
            <a:r>
              <a:rPr lang="ru-RU" dirty="0"/>
              <a:t>а) злоупотребление служебным положением, дача взятки, получение взятки, злоупотребление полномочиями, коммерческий подкуп либо иное незаконное использование физическим лицом своего должностного положения вопреки законным интересам общества и государства в целях получения выгоды в виде денег, ценностей, иного имущества или услуг имущественного характера, иных имущественных прав для себя или для третьих лиц либо незаконное предоставление такой выгоды указанному лицу другими физическими лицами;</a:t>
            </a:r>
          </a:p>
          <a:p>
            <a:r>
              <a:rPr lang="ru-RU" dirty="0"/>
              <a:t>б) совершение деяний, указанных в подпункте "а" настоящего пункта, от имени или в интересах юридического лица.</a:t>
            </a:r>
          </a:p>
        </p:txBody>
      </p:sp>
    </p:spTree>
    <p:extLst>
      <p:ext uri="{BB962C8B-B14F-4D97-AF65-F5344CB8AC3E}">
        <p14:creationId xmlns:p14="http://schemas.microsoft.com/office/powerpoint/2010/main" val="2462611527"/>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РОССИЙСКАЯ ФЕДЕРАЦИЯ</a:t>
            </a:r>
          </a:p>
        </p:txBody>
      </p:sp>
      <p:sp>
        <p:nvSpPr>
          <p:cNvPr id="3" name="Объект 2"/>
          <p:cNvSpPr>
            <a:spLocks noGrp="1"/>
          </p:cNvSpPr>
          <p:nvPr>
            <p:ph sz="quarter" idx="13"/>
          </p:nvPr>
        </p:nvSpPr>
        <p:spPr/>
        <p:txBody>
          <a:bodyPr>
            <a:normAutofit lnSpcReduction="10000"/>
          </a:bodyPr>
          <a:lstStyle/>
          <a:p>
            <a:pPr marL="0" indent="0">
              <a:buNone/>
            </a:pPr>
            <a:r>
              <a:rPr lang="ru-RU" sz="2800" dirty="0"/>
              <a:t>Коррупционные преступления в УК РФ:</a:t>
            </a:r>
            <a:endParaRPr lang="ru-RU" dirty="0"/>
          </a:p>
          <a:p>
            <a:r>
              <a:rPr lang="ru-RU" dirty="0"/>
              <a:t>Получение взятки (ст. 290);</a:t>
            </a:r>
          </a:p>
          <a:p>
            <a:r>
              <a:rPr lang="ru-RU" dirty="0"/>
              <a:t>Дача взятки (ст. 291);</a:t>
            </a:r>
          </a:p>
          <a:p>
            <a:r>
              <a:rPr lang="ru-RU" dirty="0"/>
              <a:t>Посредничество во взяточничестве (291.1);</a:t>
            </a:r>
          </a:p>
          <a:p>
            <a:r>
              <a:rPr lang="ru-RU" dirty="0"/>
              <a:t>Провокация взятки либо коммерческого подкупа </a:t>
            </a:r>
            <a:r>
              <a:rPr lang="de-DE" dirty="0"/>
              <a:t>(</a:t>
            </a:r>
            <a:r>
              <a:rPr lang="ru-RU" dirty="0"/>
              <a:t>ст. 301);</a:t>
            </a:r>
          </a:p>
          <a:p>
            <a:r>
              <a:rPr lang="ru-RU" dirty="0"/>
              <a:t>Коммерческий подкуп (ст. 204);</a:t>
            </a:r>
          </a:p>
          <a:p>
            <a:r>
              <a:rPr lang="ru-RU" dirty="0"/>
              <a:t>Злоупотребление должностными полномочиями (ст. 285);</a:t>
            </a:r>
          </a:p>
          <a:p>
            <a:r>
              <a:rPr lang="ru-RU" dirty="0"/>
              <a:t>Служебный подлог </a:t>
            </a:r>
            <a:r>
              <a:rPr lang="de-DE" dirty="0"/>
              <a:t>(</a:t>
            </a:r>
            <a:r>
              <a:rPr lang="ru-RU" dirty="0"/>
              <a:t>ст. 292);</a:t>
            </a:r>
          </a:p>
          <a:p>
            <a:r>
              <a:rPr lang="ru-RU" dirty="0"/>
              <a:t>Нецелевое расходование бюджетных средств и средств внебюджетных фондов (ст. ст. 285.1 и 285.2);</a:t>
            </a:r>
          </a:p>
          <a:p>
            <a:r>
              <a:rPr lang="ru-RU" dirty="0"/>
              <a:t>Злоупотребление полномочиями (ст.201).</a:t>
            </a:r>
          </a:p>
          <a:p>
            <a:endParaRPr lang="ru-RU" dirty="0"/>
          </a:p>
        </p:txBody>
      </p:sp>
    </p:spTree>
    <p:extLst>
      <p:ext uri="{BB962C8B-B14F-4D97-AF65-F5344CB8AC3E}">
        <p14:creationId xmlns:p14="http://schemas.microsoft.com/office/powerpoint/2010/main" val="319555815"/>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ОСНОВНЫЕ ОБЯЗАННОСТИ КОМПАНИЙ</a:t>
            </a:r>
          </a:p>
        </p:txBody>
      </p:sp>
      <p:sp>
        <p:nvSpPr>
          <p:cNvPr id="3" name="Объект 2"/>
          <p:cNvSpPr>
            <a:spLocks noGrp="1"/>
          </p:cNvSpPr>
          <p:nvPr>
            <p:ph sz="quarter" idx="13"/>
          </p:nvPr>
        </p:nvSpPr>
        <p:spPr/>
        <p:txBody>
          <a:bodyPr/>
          <a:lstStyle/>
          <a:p>
            <a:r>
              <a:rPr lang="ru-RU" dirty="0"/>
              <a:t>1. Назначение ответственного сотрудника либо определение структурного подразделения.</a:t>
            </a:r>
          </a:p>
          <a:p>
            <a:r>
              <a:rPr lang="ru-RU" dirty="0"/>
              <a:t>2. Принятие Кодекса деловой этики</a:t>
            </a:r>
          </a:p>
          <a:p>
            <a:r>
              <a:rPr lang="ru-RU" dirty="0"/>
              <a:t>3. Принятие антикоррупционной программы (стандартов и процедур). Документы, регламентирующие работу компании по предупреждению коррупции.</a:t>
            </a:r>
          </a:p>
          <a:p>
            <a:endParaRPr lang="ru-RU" dirty="0"/>
          </a:p>
        </p:txBody>
      </p:sp>
    </p:spTree>
    <p:extLst>
      <p:ext uri="{BB962C8B-B14F-4D97-AF65-F5344CB8AC3E}">
        <p14:creationId xmlns:p14="http://schemas.microsoft.com/office/powerpoint/2010/main" val="944956519"/>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7924800" cy="778098"/>
          </a:xfrm>
        </p:spPr>
        <p:txBody>
          <a:bodyPr/>
          <a:lstStyle/>
          <a:p>
            <a:pPr algn="ctr"/>
            <a:r>
              <a:rPr lang="ru-RU" dirty="0"/>
              <a:t>КОДЕКС деловой ЭТИКИ</a:t>
            </a:r>
          </a:p>
        </p:txBody>
      </p:sp>
      <p:sp>
        <p:nvSpPr>
          <p:cNvPr id="3" name="Объект 2"/>
          <p:cNvSpPr>
            <a:spLocks noGrp="1"/>
          </p:cNvSpPr>
          <p:nvPr>
            <p:ph sz="quarter" idx="13"/>
          </p:nvPr>
        </p:nvSpPr>
        <p:spPr>
          <a:xfrm>
            <a:off x="609600" y="1268760"/>
            <a:ext cx="7924800" cy="4446240"/>
          </a:xfrm>
        </p:spPr>
        <p:txBody>
          <a:bodyPr/>
          <a:lstStyle/>
          <a:p>
            <a:pPr marL="0" indent="0">
              <a:buNone/>
            </a:pPr>
            <a:r>
              <a:rPr lang="ru-RU" dirty="0"/>
              <a:t>Общий документ, определяющий неприятие компанией коррупции в своей деятельности и участие высшего менеджмента в организации противодействия коррупции.</a:t>
            </a:r>
          </a:p>
          <a:p>
            <a:pPr marL="0" indent="0">
              <a:buNone/>
            </a:pPr>
            <a:r>
              <a:rPr lang="ru-RU" dirty="0"/>
              <a:t>Основные ценности компании</a:t>
            </a:r>
          </a:p>
          <a:p>
            <a:pPr marL="0" indent="0">
              <a:buNone/>
            </a:pPr>
            <a:r>
              <a:rPr lang="ru-RU" dirty="0"/>
              <a:t>Основные этические принципы работы компании и ее сотрудников.</a:t>
            </a:r>
          </a:p>
          <a:p>
            <a:pPr marL="0" indent="0">
              <a:buNone/>
            </a:pPr>
            <a:r>
              <a:rPr lang="ru-RU" dirty="0"/>
              <a:t>Конфликт интересов.</a:t>
            </a:r>
          </a:p>
        </p:txBody>
      </p:sp>
    </p:spTree>
    <p:extLst>
      <p:ext uri="{BB962C8B-B14F-4D97-AF65-F5344CB8AC3E}">
        <p14:creationId xmlns:p14="http://schemas.microsoft.com/office/powerpoint/2010/main" val="1426866733"/>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АНТИКОРРУПЦИОННАЯ Политика (СТАНДАРТЫ и процедуры)</a:t>
            </a:r>
          </a:p>
        </p:txBody>
      </p:sp>
      <p:sp>
        <p:nvSpPr>
          <p:cNvPr id="3" name="Объект 2"/>
          <p:cNvSpPr>
            <a:spLocks noGrp="1"/>
          </p:cNvSpPr>
          <p:nvPr>
            <p:ph sz="quarter" idx="13"/>
          </p:nvPr>
        </p:nvSpPr>
        <p:spPr>
          <a:xfrm>
            <a:off x="539552" y="1628800"/>
            <a:ext cx="7924800" cy="4392488"/>
          </a:xfrm>
        </p:spPr>
        <p:txBody>
          <a:bodyPr>
            <a:normAutofit/>
          </a:bodyPr>
          <a:lstStyle/>
          <a:p>
            <a:r>
              <a:rPr lang="ru-RU" dirty="0"/>
              <a:t>организация работы компании по предотвращению коррупции;</a:t>
            </a:r>
          </a:p>
          <a:p>
            <a:r>
              <a:rPr lang="ru-RU" dirty="0"/>
              <a:t>взаимодействие с филиалами, дочерними и зависимыми компаниями;</a:t>
            </a:r>
          </a:p>
          <a:p>
            <a:r>
              <a:rPr lang="ru-RU" dirty="0"/>
              <a:t>подарки и прием партнеров;</a:t>
            </a:r>
          </a:p>
          <a:p>
            <a:r>
              <a:rPr lang="ru-RU" dirty="0"/>
              <a:t>расходы на </a:t>
            </a:r>
            <a:r>
              <a:rPr lang="ru-RU" dirty="0" err="1"/>
              <a:t>промоушен</a:t>
            </a:r>
            <a:r>
              <a:rPr lang="ru-RU" dirty="0"/>
              <a:t>;</a:t>
            </a:r>
          </a:p>
          <a:p>
            <a:r>
              <a:rPr lang="ru-RU" dirty="0"/>
              <a:t>благотворительность; </a:t>
            </a:r>
          </a:p>
          <a:p>
            <a:r>
              <a:rPr lang="ru-RU" dirty="0"/>
              <a:t>поддержка политических партий (если компания в принципе поддерживает или планирует поддерживать какие-либо политические партии);</a:t>
            </a:r>
          </a:p>
          <a:p>
            <a:r>
              <a:rPr lang="ru-RU" dirty="0"/>
              <a:t>антикоррупционная оговорка в договорах компании;</a:t>
            </a:r>
          </a:p>
          <a:p>
            <a:endParaRPr lang="ru-RU" dirty="0"/>
          </a:p>
        </p:txBody>
      </p:sp>
    </p:spTree>
    <p:extLst>
      <p:ext uri="{BB962C8B-B14F-4D97-AF65-F5344CB8AC3E}">
        <p14:creationId xmlns:p14="http://schemas.microsoft.com/office/powerpoint/2010/main" val="1157995070"/>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АНТИКОРРУПЦИОННАЯ Политика (СТАНДАРТЫ и процедуры)</a:t>
            </a:r>
          </a:p>
        </p:txBody>
      </p:sp>
      <p:sp>
        <p:nvSpPr>
          <p:cNvPr id="3" name="Объект 2"/>
          <p:cNvSpPr>
            <a:spLocks noGrp="1"/>
          </p:cNvSpPr>
          <p:nvPr>
            <p:ph sz="quarter" idx="13"/>
          </p:nvPr>
        </p:nvSpPr>
        <p:spPr/>
        <p:txBody>
          <a:bodyPr/>
          <a:lstStyle/>
          <a:p>
            <a:r>
              <a:rPr lang="ru-RU" dirty="0"/>
              <a:t>процедура изучения партнеров и клиентов;</a:t>
            </a:r>
          </a:p>
          <a:p>
            <a:r>
              <a:rPr lang="ru-RU" dirty="0"/>
              <a:t>процедура оценки риска и критерии присвоения уровня риска;</a:t>
            </a:r>
          </a:p>
          <a:p>
            <a:r>
              <a:rPr lang="ru-RU" dirty="0"/>
              <a:t>процедура контроля финансовых операций на предмет возможной связи с коррупцией;</a:t>
            </a:r>
          </a:p>
          <a:p>
            <a:r>
              <a:rPr lang="ru-RU" dirty="0"/>
              <a:t>процедура информирования о конфликте интересов;</a:t>
            </a:r>
          </a:p>
          <a:p>
            <a:r>
              <a:rPr lang="ru-RU" dirty="0"/>
              <a:t>процедура деятельности компании в случае, если она сталкивается с вымогательством или наоборот предложением взятки, процедуру поведения сотрудников в таких случаях;</a:t>
            </a:r>
          </a:p>
          <a:p>
            <a:r>
              <a:rPr lang="ru-RU" dirty="0"/>
              <a:t>антикоррупционные процедуры при приеме на работу;</a:t>
            </a:r>
          </a:p>
          <a:p>
            <a:r>
              <a:rPr lang="ru-RU" dirty="0"/>
              <a:t>обучение сотрудников;</a:t>
            </a:r>
          </a:p>
          <a:p>
            <a:r>
              <a:rPr lang="ru-RU" dirty="0"/>
              <a:t>мониторинг применения Антикоррупционной политики.</a:t>
            </a:r>
          </a:p>
        </p:txBody>
      </p:sp>
    </p:spTree>
    <p:extLst>
      <p:ext uri="{BB962C8B-B14F-4D97-AF65-F5344CB8AC3E}">
        <p14:creationId xmlns:p14="http://schemas.microsoft.com/office/powerpoint/2010/main" val="199919846"/>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Антикоррупционная оговорка</a:t>
            </a:r>
          </a:p>
        </p:txBody>
      </p:sp>
      <p:sp>
        <p:nvSpPr>
          <p:cNvPr id="3" name="Объект 2"/>
          <p:cNvSpPr>
            <a:spLocks noGrp="1"/>
          </p:cNvSpPr>
          <p:nvPr>
            <p:ph sz="quarter" idx="13"/>
          </p:nvPr>
        </p:nvSpPr>
        <p:spPr/>
        <p:txBody>
          <a:bodyPr/>
          <a:lstStyle/>
          <a:p>
            <a:pPr marL="0" indent="0">
              <a:buNone/>
            </a:pPr>
            <a:r>
              <a:rPr lang="ru-RU" dirty="0"/>
              <a:t>Оговорка может включать:</a:t>
            </a:r>
          </a:p>
          <a:p>
            <a:r>
              <a:rPr lang="ru-RU" dirty="0"/>
              <a:t>раскрытие конечных бенефициаров;</a:t>
            </a:r>
          </a:p>
          <a:p>
            <a:r>
              <a:rPr lang="ru-RU" dirty="0"/>
              <a:t>информирование о выявленных фактах коррупции; </a:t>
            </a:r>
          </a:p>
          <a:p>
            <a:r>
              <a:rPr lang="ru-RU" dirty="0"/>
              <a:t>ответы на запросы, необходимые для реализации антикоррупционных программ, в согласованные сроки;</a:t>
            </a:r>
          </a:p>
          <a:p>
            <a:r>
              <a:rPr lang="ru-RU" dirty="0"/>
              <a:t>право на проведение аудита антикоррупционных процедур партнера;</a:t>
            </a:r>
          </a:p>
          <a:p>
            <a:r>
              <a:rPr lang="ru-RU" dirty="0"/>
              <a:t>детальное обоснование цен; </a:t>
            </a:r>
          </a:p>
          <a:p>
            <a:r>
              <a:rPr lang="ru-RU" dirty="0"/>
              <a:t>отказ от стимулирования работников другой стороны в собственных интересах;</a:t>
            </a:r>
          </a:p>
          <a:p>
            <a:r>
              <a:rPr lang="ru-RU" dirty="0"/>
              <a:t>условия о гарантиях конфиденциальности антикоррупционных процедур и негативных последствий для лиц, сообщивших о фактах коррупции.</a:t>
            </a:r>
          </a:p>
        </p:txBody>
      </p:sp>
    </p:spTree>
    <p:extLst>
      <p:ext uri="{BB962C8B-B14F-4D97-AF65-F5344CB8AC3E}">
        <p14:creationId xmlns:p14="http://schemas.microsoft.com/office/powerpoint/2010/main" val="302927792"/>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Оценка коррупционных рисков при установлении деловых отношений</a:t>
            </a:r>
          </a:p>
        </p:txBody>
      </p:sp>
      <p:sp>
        <p:nvSpPr>
          <p:cNvPr id="3" name="Объект 2"/>
          <p:cNvSpPr>
            <a:spLocks noGrp="1"/>
          </p:cNvSpPr>
          <p:nvPr>
            <p:ph sz="quarter" idx="13"/>
          </p:nvPr>
        </p:nvSpPr>
        <p:spPr/>
        <p:txBody>
          <a:bodyPr/>
          <a:lstStyle/>
          <a:p>
            <a:r>
              <a:rPr lang="ru-RU" dirty="0"/>
              <a:t>географические риски;</a:t>
            </a:r>
          </a:p>
          <a:p>
            <a:r>
              <a:rPr lang="ru-RU" dirty="0"/>
              <a:t>риски, обусловленные спецификой клиента (контрагента);</a:t>
            </a:r>
          </a:p>
          <a:p>
            <a:r>
              <a:rPr lang="ru-RU" dirty="0"/>
              <a:t>риски, связанные с условиями ведения бизнеса;</a:t>
            </a:r>
          </a:p>
          <a:p>
            <a:r>
              <a:rPr lang="ru-RU" dirty="0"/>
              <a:t>риски, связанные с деловым партнерством (например, наличие партнеров, являющихся политически зависимыми лицами, их близкими родственниками или членами семьи);</a:t>
            </a:r>
          </a:p>
          <a:p>
            <a:r>
              <a:rPr lang="ru-RU" dirty="0"/>
              <a:t>риски, связанные с видами финансовых операций, в том числе непрофильных;</a:t>
            </a:r>
          </a:p>
          <a:p>
            <a:r>
              <a:rPr lang="ru-RU" dirty="0"/>
              <a:t>внутренние риски.</a:t>
            </a:r>
          </a:p>
          <a:p>
            <a:endParaRPr lang="ru-RU" dirty="0"/>
          </a:p>
        </p:txBody>
      </p:sp>
    </p:spTree>
    <p:extLst>
      <p:ext uri="{BB962C8B-B14F-4D97-AF65-F5344CB8AC3E}">
        <p14:creationId xmlns:p14="http://schemas.microsoft.com/office/powerpoint/2010/main" val="3384221597"/>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Оценка коррупционных рисков при совершении финансовых операций</a:t>
            </a:r>
          </a:p>
        </p:txBody>
      </p:sp>
      <p:sp>
        <p:nvSpPr>
          <p:cNvPr id="3" name="Объект 2"/>
          <p:cNvSpPr>
            <a:spLocks noGrp="1"/>
          </p:cNvSpPr>
          <p:nvPr>
            <p:ph sz="quarter" idx="13"/>
          </p:nvPr>
        </p:nvSpPr>
        <p:spPr/>
        <p:txBody>
          <a:bodyPr>
            <a:normAutofit fontScale="85000" lnSpcReduction="20000"/>
          </a:bodyPr>
          <a:lstStyle/>
          <a:p>
            <a:r>
              <a:rPr lang="ru-RU" dirty="0"/>
              <a:t>платежи в пользу государственных служащих и их родственников, в частности выплаты гонораров и грантов;</a:t>
            </a:r>
          </a:p>
          <a:p>
            <a:r>
              <a:rPr lang="ru-RU" dirty="0"/>
              <a:t>платежи государственных компаний (компаний с государственным участием) в офшорные территории, расчеты через счета в офшорных банках;</a:t>
            </a:r>
          </a:p>
          <a:p>
            <a:r>
              <a:rPr lang="ru-RU" dirty="0"/>
              <a:t>размещение государственными компаниями (компаниями с государственным участием) денежных средств на рынке ценных бумаг с последующим переводом части средств на счета третьих лиц по поручению руководства государственной компании;</a:t>
            </a:r>
          </a:p>
          <a:p>
            <a:r>
              <a:rPr lang="ru-RU" dirty="0"/>
              <a:t>платежи государственных компаний (компаний с государственным участием) на счета некоммерческих организаций с последующим переводом части средств в пользу коррумпированных должностных лиц;</a:t>
            </a:r>
          </a:p>
          <a:p>
            <a:r>
              <a:rPr lang="ru-RU" dirty="0"/>
              <a:t>платежи государственных компаний (компаний с государственным участием) в пользу организаций, имеющих признаки фиктивности;</a:t>
            </a:r>
          </a:p>
          <a:p>
            <a:r>
              <a:rPr lang="ru-RU" dirty="0"/>
              <a:t>страхование рисков по завышенным страховым тарифам с последующим снятием наличных средств или перестрахованием в офшорных «перестраховочных» компаниях;</a:t>
            </a:r>
          </a:p>
          <a:p>
            <a:r>
              <a:rPr lang="ru-RU" dirty="0"/>
              <a:t>слишком высокие суммы комиссионного вознаграждения, в которых могут быть заложены коррупционные выплаты;</a:t>
            </a:r>
          </a:p>
          <a:p>
            <a:r>
              <a:rPr lang="ru-RU" dirty="0"/>
              <a:t>покупка у чиновника объекта недвижимости или иного имущества по завышенной цене (скрытая взятка).</a:t>
            </a:r>
          </a:p>
          <a:p>
            <a:endParaRPr lang="ru-RU" dirty="0"/>
          </a:p>
        </p:txBody>
      </p:sp>
    </p:spTree>
    <p:extLst>
      <p:ext uri="{BB962C8B-B14F-4D97-AF65-F5344CB8AC3E}">
        <p14:creationId xmlns:p14="http://schemas.microsoft.com/office/powerpoint/2010/main" val="526703939"/>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Приказ Росфинмониторинга от 23.08.2013 № 231 </a:t>
            </a:r>
          </a:p>
        </p:txBody>
      </p:sp>
      <p:sp>
        <p:nvSpPr>
          <p:cNvPr id="5" name="Объект 4"/>
          <p:cNvSpPr>
            <a:spLocks noGrp="1"/>
          </p:cNvSpPr>
          <p:nvPr>
            <p:ph sz="quarter" idx="13"/>
          </p:nvPr>
        </p:nvSpPr>
        <p:spPr>
          <a:xfrm>
            <a:off x="467544" y="1412776"/>
            <a:ext cx="8066856" cy="5040560"/>
          </a:xfrm>
        </p:spPr>
        <p:txBody>
          <a:bodyPr>
            <a:normAutofit lnSpcReduction="10000"/>
          </a:bodyPr>
          <a:lstStyle/>
          <a:p>
            <a:pPr marL="0" indent="0">
              <a:buNone/>
            </a:pPr>
            <a:r>
              <a:rPr lang="ru-RU" b="1" dirty="0"/>
              <a:t>         Признаки необычных сделок с использованием бюджетных средств</a:t>
            </a:r>
          </a:p>
          <a:p>
            <a:r>
              <a:rPr lang="ru-RU" dirty="0"/>
              <a:t>Совершение операции (сделки) по поручению клиента в случае, когда клиент, учредитель или выгодоприобретатель является участником федеральных, региональных либо муниципальных целевых программ или национальных проектов</a:t>
            </a:r>
          </a:p>
          <a:p>
            <a:r>
              <a:rPr lang="ru-RU" dirty="0"/>
              <a:t>Совершение операции (сделки) по поручению клиента в случае, если имеются основания полагать, что клиент, учредитель, </a:t>
            </a:r>
            <a:r>
              <a:rPr lang="ru-RU" dirty="0" err="1"/>
              <a:t>бенефициарный</a:t>
            </a:r>
            <a:r>
              <a:rPr lang="ru-RU" dirty="0"/>
              <a:t> владелец или выгодоприобретатель является получателем субсидий, грантов или иных видов государственной поддержки за счет средств федерального бюджета, бюджета субъекта РФ или  муниципального бюджета</a:t>
            </a:r>
          </a:p>
          <a:p>
            <a:r>
              <a:rPr lang="ru-RU" dirty="0"/>
              <a:t>Совершение операции (сделки) по поручению клиента, являющегося исполнителем (подрядчиком или субподрядчиком) по государственному или муниципальному  контракту на поставку товаров, выполнение работ, оказание услуг, либо по гражданско-правовому договору с бюджетным учреждением на поставку товаров, выполнение работ, оказание услуг (если сумма такого контракта составляет или превышает 6 000 000 руб.), при этом такой клиент имеет незначительный размер уставного капитала по сравнению с суммой операции (сделки), которую намеревается совершить, и период его деятельности не превышает 6 месяцев с даты государственной регистрации  </a:t>
            </a:r>
          </a:p>
        </p:txBody>
      </p:sp>
    </p:spTree>
    <p:extLst>
      <p:ext uri="{BB962C8B-B14F-4D97-AF65-F5344CB8AC3E}">
        <p14:creationId xmlns:p14="http://schemas.microsoft.com/office/powerpoint/2010/main" val="67868614"/>
      </p:ext>
    </p:extLst>
  </p:cSld>
  <p:clrMapOvr>
    <a:masterClrMapping/>
  </p:clrMapOvr>
</p:sld>
</file>

<file path=ppt/theme/theme1.xml><?xml version="1.0" encoding="utf-8"?>
<a:theme xmlns:a="http://schemas.openxmlformats.org/drawingml/2006/main" name="Горизонт">
  <a:themeElements>
    <a:clrScheme name="Горизонт">
      <a:dk1>
        <a:srgbClr val="000000"/>
      </a:dk1>
      <a:lt1>
        <a:srgbClr val="FFFFFF"/>
      </a:lt1>
      <a:dk2>
        <a:srgbClr val="1F2123"/>
      </a:dk2>
      <a:lt2>
        <a:srgbClr val="DC9E1F"/>
      </a:lt2>
      <a:accent1>
        <a:srgbClr val="7E97AD"/>
      </a:accent1>
      <a:accent2>
        <a:srgbClr val="CC8E60"/>
      </a:accent2>
      <a:accent3>
        <a:srgbClr val="7A6A60"/>
      </a:accent3>
      <a:accent4>
        <a:srgbClr val="B4936D"/>
      </a:accent4>
      <a:accent5>
        <a:srgbClr val="67787B"/>
      </a:accent5>
      <a:accent6>
        <a:srgbClr val="9D936F"/>
      </a:accent6>
      <a:hlink>
        <a:srgbClr val="646464"/>
      </a:hlink>
      <a:folHlink>
        <a:srgbClr val="969696"/>
      </a:folHlink>
    </a:clrScheme>
    <a:fontScheme name="Горизонт">
      <a:maj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Горизонт">
      <a:fillStyleLst>
        <a:solidFill>
          <a:schemeClr val="phClr"/>
        </a:solidFill>
        <a:gradFill rotWithShape="1">
          <a:gsLst>
            <a:gs pos="0">
              <a:schemeClr val="phClr">
                <a:tint val="83000"/>
                <a:shade val="100000"/>
                <a:satMod val="100000"/>
              </a:schemeClr>
            </a:gs>
            <a:gs pos="100000">
              <a:schemeClr val="phClr">
                <a:tint val="61000"/>
                <a:alpha val="100000"/>
                <a:satMod val="200000"/>
              </a:schemeClr>
            </a:gs>
          </a:gsLst>
          <a:path path="circle">
            <a:fillToRect l="100000" t="100000" r="100000" b="100000"/>
          </a:path>
        </a:gradFill>
        <a:gradFill rotWithShape="1">
          <a:gsLst>
            <a:gs pos="0">
              <a:schemeClr val="phClr">
                <a:shade val="85000"/>
              </a:schemeClr>
            </a:gs>
            <a:gs pos="100000">
              <a:schemeClr val="phClr">
                <a:tint val="90000"/>
                <a:alpha val="100000"/>
                <a:satMod val="20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2924" dir="5400000" rotWithShape="0">
              <a:srgbClr val="000000">
                <a:alpha val="40000"/>
              </a:srgbClr>
            </a:outerShdw>
          </a:effectLst>
        </a:effectStyle>
        <a:effectStyle>
          <a:effectLst>
            <a:outerShdw blurRad="50800" dist="25400" dir="5400000" rotWithShape="0">
              <a:srgbClr val="000000">
                <a:alpha val="40000"/>
              </a:srgbClr>
            </a:outerShdw>
          </a:effectLst>
          <a:scene3d>
            <a:camera prst="orthographicFront">
              <a:rot lat="0" lon="0" rev="0"/>
            </a:camera>
            <a:lightRig rig="flat" dir="t">
              <a:rot lat="0" lon="0" rev="3600000"/>
            </a:lightRig>
          </a:scene3d>
          <a:sp3d prstMaterial="flat">
            <a:bevelT w="34925" h="47625" prst="coolSlant"/>
          </a:sp3d>
        </a:effectStyle>
      </a:effectStyleLst>
      <a:bgFillStyleLst>
        <a:solidFill>
          <a:schemeClr val="phClr"/>
        </a:solidFill>
        <a:gradFill rotWithShape="1">
          <a:gsLst>
            <a:gs pos="0">
              <a:schemeClr val="phClr">
                <a:tint val="96000"/>
                <a:shade val="100000"/>
                <a:alpha val="100000"/>
                <a:satMod val="140000"/>
              </a:schemeClr>
            </a:gs>
            <a:gs pos="31000">
              <a:schemeClr val="phClr">
                <a:tint val="100000"/>
                <a:shade val="90000"/>
                <a:alpha val="100000"/>
              </a:schemeClr>
            </a:gs>
            <a:gs pos="100000">
              <a:schemeClr val="phClr">
                <a:tint val="100000"/>
                <a:shade val="80000"/>
                <a:alpha val="100000"/>
              </a:schemeClr>
            </a:gs>
          </a:gsLst>
          <a:lin ang="5400000" scaled="0"/>
        </a:gradFill>
        <a:gradFill rotWithShape="1">
          <a:gsLst>
            <a:gs pos="0">
              <a:schemeClr val="phClr">
                <a:tint val="96000"/>
                <a:shade val="100000"/>
                <a:alpha val="100000"/>
                <a:satMod val="180000"/>
              </a:schemeClr>
            </a:gs>
            <a:gs pos="41000">
              <a:schemeClr val="phClr">
                <a:tint val="100000"/>
                <a:shade val="100000"/>
                <a:alpha val="100000"/>
                <a:satMod val="150000"/>
              </a:schemeClr>
            </a:gs>
            <a:gs pos="100000">
              <a:schemeClr val="phClr">
                <a:tint val="100000"/>
                <a:shade val="65000"/>
                <a:alpha val="100000"/>
              </a:schemeClr>
            </a:gs>
          </a:gsLst>
          <a:path path="circle">
            <a:fillToRect l="50000" t="80000" r="100000" b="10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Horizon</Template>
  <TotalTime>0</TotalTime>
  <Words>8156</Words>
  <Application>Microsoft Office PowerPoint</Application>
  <PresentationFormat>Экран (4:3)</PresentationFormat>
  <Paragraphs>844</Paragraphs>
  <Slides>117</Slides>
  <Notes>18</Notes>
  <HiddenSlides>0</HiddenSlides>
  <MMClips>0</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117</vt:i4>
      </vt:variant>
    </vt:vector>
  </HeadingPairs>
  <TitlesOfParts>
    <vt:vector size="127" baseType="lpstr">
      <vt:lpstr>Arial</vt:lpstr>
      <vt:lpstr>Arial Narrow</vt:lpstr>
      <vt:lpstr>Calibri</vt:lpstr>
      <vt:lpstr>Gill Sans MT</vt:lpstr>
      <vt:lpstr>Impact</vt:lpstr>
      <vt:lpstr>Lucida Sans</vt:lpstr>
      <vt:lpstr>Times New Roman</vt:lpstr>
      <vt:lpstr>Wingdings</vt:lpstr>
      <vt:lpstr>Wingdings 2</vt:lpstr>
      <vt:lpstr>Горизонт</vt:lpstr>
      <vt:lpstr>Развитие российского законодательства о под/фт и противодействии коррупции</vt:lpstr>
      <vt:lpstr>ФАТФ. Новый мандат</vt:lpstr>
      <vt:lpstr>Фатф. Новый мандат</vt:lpstr>
      <vt:lpstr>Фатф. Документы по противодействию коррупции</vt:lpstr>
      <vt:lpstr>Отчет Фатф по оценке россии (декабрь 2019)</vt:lpstr>
      <vt:lpstr>5-я Антиотмывочная директива ЕС</vt:lpstr>
      <vt:lpstr>5-я Антиотмывочная директива ЕС</vt:lpstr>
      <vt:lpstr>5-я Антиотмывочная директива ЕС</vt:lpstr>
      <vt:lpstr>5-я Антиотмывочная директива ЕС</vt:lpstr>
      <vt:lpstr>5-я Антиотмывочная директива ЕС</vt:lpstr>
      <vt:lpstr>6-я Антиотмывочная директива ЕС</vt:lpstr>
      <vt:lpstr>Россия. Изменения законодательства</vt:lpstr>
      <vt:lpstr>Россия. Изменения законодательства</vt:lpstr>
      <vt:lpstr>Россия. Изменения законодательства</vt:lpstr>
      <vt:lpstr>Целевые пвк</vt:lpstr>
      <vt:lpstr>Правила внутреннего контроля</vt:lpstr>
      <vt:lpstr>Круг обязанных субъектов</vt:lpstr>
      <vt:lpstr>программа организации системы ПОД/ФТ</vt:lpstr>
      <vt:lpstr>Институт деловой репутации</vt:lpstr>
      <vt:lpstr>Институт деловой репутации в России</vt:lpstr>
      <vt:lpstr>Несоответствие требованиям к деловой репутации</vt:lpstr>
      <vt:lpstr>Несоответствие требованиям к деловой репутации</vt:lpstr>
      <vt:lpstr>Обжалование решений о несоответствии требованиям к деловой репутации</vt:lpstr>
      <vt:lpstr>Обзор практики рассмотрения жалоб</vt:lpstr>
      <vt:lpstr>программа организации системы ПОД/ФТ</vt:lpstr>
      <vt:lpstr>Программа идентификации</vt:lpstr>
      <vt:lpstr>Идентификация бенефициарных владельцев</vt:lpstr>
      <vt:lpstr>Идентификация бенефициарных владельцев</vt:lpstr>
      <vt:lpstr>Идентификация бенефициарных владельцев</vt:lpstr>
      <vt:lpstr>Идентификация бенефициарных владельцев</vt:lpstr>
      <vt:lpstr>Идентификация бенефициарных владельцев</vt:lpstr>
      <vt:lpstr>Идентификация бенефициарных владельцев</vt:lpstr>
      <vt:lpstr>Идентификация и изучение публичных должностных лиц</vt:lpstr>
      <vt:lpstr>Идентификация и изучение публичных должностных лиц</vt:lpstr>
      <vt:lpstr>Должностные лица международных организаций и российские публичные должностные лица</vt:lpstr>
      <vt:lpstr>Инициатива на украине</vt:lpstr>
      <vt:lpstr>Отдельные категории клиентов</vt:lpstr>
      <vt:lpstr>изучение  клиента  при  приеме  на обслуживание и обслуживании</vt:lpstr>
      <vt:lpstr>Изучение клиентов</vt:lpstr>
      <vt:lpstr>Программа управления риском легализации (отмывания) доходов, полученных преступным путем, и финансирования терроризма</vt:lpstr>
      <vt:lpstr>      риск использования услуг организации в целях ОД/ФТ </vt:lpstr>
      <vt:lpstr>Изменения законодательства</vt:lpstr>
      <vt:lpstr>риск использования услуг организации в целях ОД/ФТ</vt:lpstr>
      <vt:lpstr>Страновые и региональные риски </vt:lpstr>
      <vt:lpstr>Страновые и региональные риски </vt:lpstr>
      <vt:lpstr>Страновые и региональные риски </vt:lpstr>
      <vt:lpstr>ПОД/ФТ и предупреждение коррупции</vt:lpstr>
      <vt:lpstr>ПОД/ФТ и предупреждение коррупции</vt:lpstr>
      <vt:lpstr>ПОД/ФТ и предупреждение коррупции</vt:lpstr>
      <vt:lpstr>Финансирование терроризма</vt:lpstr>
      <vt:lpstr>ПРИЗНАКИ компаний - транзитеров</vt:lpstr>
      <vt:lpstr>Признаки компаний - транзитеров</vt:lpstr>
      <vt:lpstr>Признаки компаний - транзитеров</vt:lpstr>
      <vt:lpstr>Риск, связанный с проведением определенного вида операций</vt:lpstr>
      <vt:lpstr>Программа выявления операций</vt:lpstr>
      <vt:lpstr>Программа выявления операций</vt:lpstr>
      <vt:lpstr>Программа выявления операций</vt:lpstr>
      <vt:lpstr>Программа выявления операций</vt:lpstr>
      <vt:lpstr>Программа выявления операций</vt:lpstr>
      <vt:lpstr>Программа выявления операций</vt:lpstr>
      <vt:lpstr>Программа выявления операций</vt:lpstr>
      <vt:lpstr>Программа выявления операций</vt:lpstr>
      <vt:lpstr>Программа выявления операций</vt:lpstr>
      <vt:lpstr>Передача сообщений</vt:lpstr>
      <vt:lpstr>Отказ от выполнения распоряжения клиента о свершении операции</vt:lpstr>
      <vt:lpstr>Программа организации работы по отказу от выполнения распоряжения клиента о совершении операции</vt:lpstr>
      <vt:lpstr>Программа организации работы по отказу от выполнения распоряжения клиента о совершении операции</vt:lpstr>
      <vt:lpstr>Механизм обжалования отказа в проведении операции</vt:lpstr>
      <vt:lpstr>Обжалование решений об отказе в совершении операции</vt:lpstr>
      <vt:lpstr>Обжалование решений об отказе в совершении операции</vt:lpstr>
      <vt:lpstr>Обжалование решений об отказе в совершении операции</vt:lpstr>
      <vt:lpstr>Программа подготовки и обучения сотрудников</vt:lpstr>
      <vt:lpstr>Презентация PowerPoint</vt:lpstr>
      <vt:lpstr>Виды типологий</vt:lpstr>
      <vt:lpstr>Исследования типологий</vt:lpstr>
      <vt:lpstr>Типологии финансирования терроризма</vt:lpstr>
      <vt:lpstr>Презентация PowerPoint</vt:lpstr>
      <vt:lpstr>Типологии финансирования терроризма (веерные схемы)</vt:lpstr>
      <vt:lpstr>Презентация PowerPoint</vt:lpstr>
      <vt:lpstr>Использование наличных денежных средств  для отмывания денег</vt:lpstr>
      <vt:lpstr>Использование наличных денежных средств для отмывания денег</vt:lpstr>
      <vt:lpstr>Использование судебных решений</vt:lpstr>
      <vt:lpstr>Использование векселей</vt:lpstr>
      <vt:lpstr>Легализация доходов физических лиц</vt:lpstr>
      <vt:lpstr>Легализация доходов физических лиц</vt:lpstr>
      <vt:lpstr>Функции росфинмониторинга</vt:lpstr>
      <vt:lpstr>Взаимодействие с правоохранительными органами</vt:lpstr>
      <vt:lpstr>Причины внедрения антикоррупционного комплаенса</vt:lpstr>
      <vt:lpstr>РОССИЙСКАЯ ФЕДЕРАЦИЯ</vt:lpstr>
      <vt:lpstr>Прокурорский надзор</vt:lpstr>
      <vt:lpstr>ответственность</vt:lpstr>
      <vt:lpstr>ответственность</vt:lpstr>
      <vt:lpstr>Риски применения антикоррупционного законодательства</vt:lpstr>
      <vt:lpstr>Источники права Великобритании и сша</vt:lpstr>
      <vt:lpstr>основные особенности Закона Великобритании </vt:lpstr>
      <vt:lpstr>Применение законодательства Великобритании к иностранным компаниям</vt:lpstr>
      <vt:lpstr>Ответственность компаний за действия ассоциированных лиц</vt:lpstr>
      <vt:lpstr>ответственность</vt:lpstr>
      <vt:lpstr>Применение закона сша  в отношении иностранных компаний и граждан</vt:lpstr>
      <vt:lpstr>Основные отличия Закона США от Закона Великобритании «О взяточничестве» </vt:lpstr>
      <vt:lpstr>Усиление индивидуальной ответственности</vt:lpstr>
      <vt:lpstr>Требования рынка</vt:lpstr>
      <vt:lpstr>Различные подходы к регулированию</vt:lpstr>
      <vt:lpstr>Регулирование антикоррупционного комплаенса</vt:lpstr>
      <vt:lpstr>Регулирование антикоррупционного комплаенса</vt:lpstr>
      <vt:lpstr>Законодательство российской федерации</vt:lpstr>
      <vt:lpstr>Законодательство российской федерации</vt:lpstr>
      <vt:lpstr>РОССИЙСКАЯ ФЕДЕРАЦИЯ</vt:lpstr>
      <vt:lpstr>РОССИЙСКАЯ ФЕДЕРАЦИЯ</vt:lpstr>
      <vt:lpstr>ОСНОВНЫЕ ОБЯЗАННОСТИ КОМПАНИЙ</vt:lpstr>
      <vt:lpstr>КОДЕКС деловой ЭТИКИ</vt:lpstr>
      <vt:lpstr>АНТИКОРРУПЦИОННАЯ Политика (СТАНДАРТЫ и процедуры)</vt:lpstr>
      <vt:lpstr>АНТИКОРРУПЦИОННАЯ Политика (СТАНДАРТЫ и процедуры)</vt:lpstr>
      <vt:lpstr>Антикоррупционная оговорка</vt:lpstr>
      <vt:lpstr>Оценка коррупционных рисков при установлении деловых отношений</vt:lpstr>
      <vt:lpstr>Оценка коррупционных рисков при совершении финансовых операций</vt:lpstr>
      <vt:lpstr>Приказ Росфинмониторинга от 23.08.2013 № 231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Asus</dc:creator>
  <cp:lastModifiedBy>Eduard Ivanov</cp:lastModifiedBy>
  <cp:revision>230</cp:revision>
  <dcterms:created xsi:type="dcterms:W3CDTF">2013-06-24T19:40:02Z</dcterms:created>
  <dcterms:modified xsi:type="dcterms:W3CDTF">2020-10-29T19:45:17Z</dcterms:modified>
</cp:coreProperties>
</file>